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0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645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18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6876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2925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806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32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326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83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80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378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84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784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85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05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598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690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392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074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925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61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578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632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766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390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96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73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017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385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952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511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683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422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122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167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57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63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202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78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989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278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892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5729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740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255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024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538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47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1337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50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3218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730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4360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3621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0704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769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9496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710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69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494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6519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2137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6739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2972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5951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0589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77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0094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6585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2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9973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604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2524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9566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6770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0295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7612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1971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4756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382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00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0909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7334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2775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44056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0098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9127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1575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719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2612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8179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68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3055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4978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85996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53501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6957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3108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10680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42024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7815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8813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12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" descr="Image result for animal hospit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19200" y="-29780"/>
            <a:ext cx="10067514" cy="68962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2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5" name="Google Shape;25;p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5" name="Google Shape;35;p2"/>
          <p:cNvSpPr txBox="1"/>
          <p:nvPr/>
        </p:nvSpPr>
        <p:spPr>
          <a:xfrm>
            <a:off x="145773" y="5186994"/>
            <a:ext cx="8312427" cy="810143"/>
          </a:xfrm>
          <a:prstGeom prst="rect">
            <a:avLst/>
          </a:prstGeom>
          <a:gradFill>
            <a:gsLst>
              <a:gs pos="0">
                <a:srgbClr val="9CBEBD">
                  <a:alpha val="60000"/>
                </a:srgbClr>
              </a:gs>
              <a:gs pos="22000">
                <a:srgbClr val="9CBEBD">
                  <a:alpha val="60000"/>
                </a:srgbClr>
              </a:gs>
              <a:gs pos="96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25"/>
              <a:buFont typeface="Arial"/>
              <a:buNone/>
            </a:pPr>
            <a:r>
              <a:rPr lang="en-US" sz="46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Equipment and Materials Identification</a:t>
            </a:r>
            <a:endParaRPr sz="46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145775" y="6069027"/>
            <a:ext cx="4591688" cy="731664"/>
          </a:xfrm>
          <a:prstGeom prst="rect">
            <a:avLst/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96000">
                <a:srgbClr val="A9A57C">
                  <a:alpha val="60000"/>
                </a:srgbClr>
              </a:gs>
              <a:gs pos="100000">
                <a:srgbClr val="A9A57C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Partnership for Environmental Education and Rural Health at 	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 of Veterinary Medicine &amp; Biomedical Sciences, Texas A&amp;M University  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support from the National Institutes of Health Office of Research Infrastructure Programs (ORIP)</a:t>
            </a:r>
            <a:endParaRPr/>
          </a:p>
          <a:p>
            <a:pPr marL="342900" marR="0" lvl="0" indent="-2870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</a:pPr>
            <a:endParaRPr sz="1100" b="0" i="0" u="none" strike="noStrike" cap="none">
              <a:solidFill>
                <a:srgbClr val="6F664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F664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A99D7B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F664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BC8A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8" name="Google Shape;98;p1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BC8A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F664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6F664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A99D7B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BC8A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BC8A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A99D7B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A99D7B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/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6F664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B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B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gi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Brown-Adson thumb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grasp and hold tissue, muscle, or skin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Fine serrations are present, there are no teeth at the tip</a:t>
            </a:r>
            <a:endParaRPr/>
          </a:p>
        </p:txBody>
      </p:sp>
      <p:pic>
        <p:nvPicPr>
          <p:cNvPr id="234" name="Google Shape;234;p27" descr="Image result for what are brown-adson thumb forceps used for"/>
          <p:cNvPicPr preferRelativeResize="0"/>
          <p:nvPr/>
        </p:nvPicPr>
        <p:blipFill rotWithShape="1">
          <a:blip r:embed="rId3">
            <a:alphaModFix/>
          </a:blip>
          <a:srcRect l="9600" t="27260" r="10572" b="36370"/>
          <a:stretch/>
        </p:blipFill>
        <p:spPr>
          <a:xfrm>
            <a:off x="140677" y="3276600"/>
            <a:ext cx="7239000" cy="120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Ambubag</a:t>
            </a:r>
            <a:endParaRPr/>
          </a:p>
        </p:txBody>
      </p:sp>
      <p:sp>
        <p:nvSpPr>
          <p:cNvPr id="1271" name="Google Shape;1271;p11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is a hand-held device that is used to provide ventilation and oxygen to patients who are not breathing or not breathing adequately</a:t>
            </a:r>
            <a:endParaRPr/>
          </a:p>
        </p:txBody>
      </p:sp>
      <p:pic>
        <p:nvPicPr>
          <p:cNvPr id="1272" name="Google Shape;1272;p117" descr="Image result for ambu bag animal"/>
          <p:cNvPicPr preferRelativeResize="0"/>
          <p:nvPr/>
        </p:nvPicPr>
        <p:blipFill rotWithShape="1">
          <a:blip r:embed="rId3">
            <a:alphaModFix/>
          </a:blip>
          <a:srcRect l="9157" t="21678" r="7599" b="22378"/>
          <a:stretch/>
        </p:blipFill>
        <p:spPr>
          <a:xfrm>
            <a:off x="121652" y="2960402"/>
            <a:ext cx="3154948" cy="2915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3" name="Google Shape;1273;p117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274" name="Google Shape;1274;p11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5" name="Google Shape;1275;p11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6" name="Google Shape;1276;p11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7" name="Google Shape;1277;p11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1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1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1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281" name="Google Shape;1281;p11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17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17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84" name="Google Shape;1284;p117" descr="Image result for ambu bag anim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2813538"/>
            <a:ext cx="5608268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1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Gravity feeder / J tube</a:t>
            </a:r>
            <a:endParaRPr/>
          </a:p>
        </p:txBody>
      </p:sp>
      <p:sp>
        <p:nvSpPr>
          <p:cNvPr id="1290" name="Google Shape;1290;p11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Uses gravity to move food down the feeder and fill the fed tray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many species</a:t>
            </a:r>
            <a:endParaRPr/>
          </a:p>
        </p:txBody>
      </p:sp>
      <p:pic>
        <p:nvPicPr>
          <p:cNvPr id="1291" name="Google Shape;1291;p118" descr="http://animalscience.unl.edu/Extension/Companion/FFA/Equipment/GravityFeeder.jpg"/>
          <p:cNvPicPr preferRelativeResize="0"/>
          <p:nvPr/>
        </p:nvPicPr>
        <p:blipFill rotWithShape="1">
          <a:blip r:embed="rId3">
            <a:alphaModFix/>
          </a:blip>
          <a:srcRect l="9328" t="21903" r="35727" b="20795"/>
          <a:stretch/>
        </p:blipFill>
        <p:spPr>
          <a:xfrm>
            <a:off x="381000" y="2743200"/>
            <a:ext cx="3505200" cy="273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18" descr="Image result for gravity fee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09800"/>
            <a:ext cx="44577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1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None/>
            </a:pPr>
            <a:r>
              <a:rPr lang="en-US" sz="2600"/>
              <a:t>Radiology personal protective equipment</a:t>
            </a:r>
            <a:endParaRPr sz="2600"/>
          </a:p>
        </p:txBody>
      </p:sp>
      <p:sp>
        <p:nvSpPr>
          <p:cNvPr id="1298" name="Google Shape;1298;p11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Lead items that are worn during radiographs to protect the staff member from radiological exposure</a:t>
            </a:r>
            <a:endParaRPr/>
          </a:p>
        </p:txBody>
      </p:sp>
      <p:pic>
        <p:nvPicPr>
          <p:cNvPr id="1299" name="Google Shape;1299;p119" descr="Image result for radiology personal protective equipment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2453054"/>
            <a:ext cx="508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19" descr="Image result for radiology personal protective equip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438400"/>
            <a:ext cx="3657600" cy="37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8" descr="Image result for what are rat tooth thumb forceps used for"/>
          <p:cNvPicPr preferRelativeResize="0"/>
          <p:nvPr/>
        </p:nvPicPr>
        <p:blipFill rotWithShape="1">
          <a:blip r:embed="rId3">
            <a:alphaModFix/>
          </a:blip>
          <a:srcRect l="7530" t="12963" b="9465"/>
          <a:stretch/>
        </p:blipFill>
        <p:spPr>
          <a:xfrm>
            <a:off x="220133" y="2743200"/>
            <a:ext cx="8214529" cy="388196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Rat-tooth thumb</a:t>
            </a:r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grasp and hold tissue, muscle, or skin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Difference between Brown-Adison and rat tooth is the rat tooth has teeth at the tip of the instrument</a:t>
            </a:r>
            <a:endParaRPr/>
          </a:p>
        </p:txBody>
      </p:sp>
      <p:grpSp>
        <p:nvGrpSpPr>
          <p:cNvPr id="242" name="Google Shape;242;p2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243" name="Google Shape;243;p2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4" name="Google Shape;244;p2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2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6" name="Google Shape;246;p2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250" name="Google Shape;250;p2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" name="Google Shape;253;p28" descr="Image result for rat tooth thumb forceps"/>
          <p:cNvPicPr preferRelativeResize="0"/>
          <p:nvPr/>
        </p:nvPicPr>
        <p:blipFill rotWithShape="1">
          <a:blip r:embed="rId4">
            <a:alphaModFix/>
          </a:blip>
          <a:srcRect l="53268" t="9414" r="24818" b="69598"/>
          <a:stretch/>
        </p:blipFill>
        <p:spPr>
          <a:xfrm>
            <a:off x="304800" y="2849031"/>
            <a:ext cx="1752600" cy="167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Scissors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Surgical instruments used for cutting material and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should be able to identify the following scissors: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Suture wire cutting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Bandage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Littauer suture removal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Mayo dissecting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Metzenbaum dissecting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 descr="Image result for suture wire cutting sciss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80998" y="812800"/>
            <a:ext cx="64008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Suture wire cutting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cut wire sutures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blades are serrated, can be curved or straight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268" name="Google Shape;268;p30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9" name="Google Shape;269;p30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0" name="Google Shape;270;p3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1" name="Google Shape;271;p3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275" name="Google Shape;275;p30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8" name="Google Shape;278;p30" descr="Image result for wire cutting scissors"/>
          <p:cNvPicPr preferRelativeResize="0"/>
          <p:nvPr/>
        </p:nvPicPr>
        <p:blipFill rotWithShape="1">
          <a:blip r:embed="rId4">
            <a:alphaModFix/>
          </a:blip>
          <a:srcRect l="22545" t="9248" r="37899" b="30290"/>
          <a:stretch/>
        </p:blipFill>
        <p:spPr>
          <a:xfrm rot="-5400000">
            <a:off x="1073821" y="4121250"/>
            <a:ext cx="2045021" cy="312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Bandage</a:t>
            </a:r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remove bandages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There are many types of bandage scissors, but they will all have a longer bottom blade that has a blunt tip (helps to prevent cutting skin)</a:t>
            </a:r>
            <a:endParaRPr/>
          </a:p>
        </p:txBody>
      </p:sp>
      <p:pic>
        <p:nvPicPr>
          <p:cNvPr id="285" name="Google Shape;285;p31" descr="Image result for bandage sciss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95600"/>
            <a:ext cx="7186246" cy="3468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3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287" name="Google Shape;287;p3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8" name="Google Shape;288;p3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3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0" name="Google Shape;290;p3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294" name="Google Shape;294;p3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2" descr="Image result for littauer suture removal sciss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6428095" cy="44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Littauer suture removal</a:t>
            </a:r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cut all kinds of sutures (but wire)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Has a hook-shaped bottom blade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Can be curved or straight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3" descr="Image result for mayo dissecting sciss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0274" y="2438400"/>
            <a:ext cx="786258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Mayo dissecting</a:t>
            </a:r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cut body tissues and sutures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Have blunt ends with a shorter and broader shanks than Metzenbaum, can be curved or straight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grpSp>
        <p:nvGrpSpPr>
          <p:cNvPr id="311" name="Google Shape;311;p3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312" name="Google Shape;312;p33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3" name="Google Shape;313;p3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4" name="Google Shape;314;p3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5" name="Google Shape;315;p3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319" name="Google Shape;319;p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4" descr="Image result for metzenbaum dissecting sciss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1531" y="1143000"/>
            <a:ext cx="6985025" cy="69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Metzenbaum dissecting</a:t>
            </a:r>
            <a:endParaRPr/>
          </a:p>
        </p:txBody>
      </p:sp>
      <p:sp>
        <p:nvSpPr>
          <p:cNvPr id="328" name="Google Shape;328;p3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cut delicate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Longer and more narrow shanks than Mayo scissors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Can have curved or straight blades</a:t>
            </a:r>
            <a:endParaRPr/>
          </a:p>
        </p:txBody>
      </p:sp>
      <p:grpSp>
        <p:nvGrpSpPr>
          <p:cNvPr id="329" name="Google Shape;329;p34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330" name="Google Shape;330;p34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1" name="Google Shape;331;p34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" name="Google Shape;332;p3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3" name="Google Shape;333;p34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337" name="Google Shape;337;p3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Scalpel/Needle Instruments</a:t>
            </a:r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scalpel/needle instruments: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Scalpel blade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Scalpel handle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Suture needle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Cutting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Taper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Needle holder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Mayo-Hegar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Olsen-Hegar</a:t>
            </a:r>
            <a:endParaRPr/>
          </a:p>
        </p:txBody>
      </p:sp>
      <p:pic>
        <p:nvPicPr>
          <p:cNvPr id="346" name="Google Shape;346;p35" descr="Image result for needle holder"/>
          <p:cNvPicPr preferRelativeResize="0"/>
          <p:nvPr/>
        </p:nvPicPr>
        <p:blipFill rotWithShape="1">
          <a:blip r:embed="rId3">
            <a:alphaModFix/>
          </a:blip>
          <a:srcRect l="66388" t="6933" b="11289"/>
          <a:stretch/>
        </p:blipFill>
        <p:spPr>
          <a:xfrm>
            <a:off x="5867400" y="2607733"/>
            <a:ext cx="3073400" cy="3894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/>
          <p:nvPr/>
        </p:nvSpPr>
        <p:spPr>
          <a:xfrm>
            <a:off x="3242733" y="3276600"/>
            <a:ext cx="2667000" cy="2692400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679B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needle holders are used during suturing of the patient, a ratchet is present near the finger rings, meaning that they lock in place when closed (this is to prevent the needle from slipping!)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48" name="Google Shape;348;p35"/>
          <p:cNvCxnSpPr>
            <a:stCxn id="347" idx="3"/>
          </p:cNvCxnSpPr>
          <p:nvPr/>
        </p:nvCxnSpPr>
        <p:spPr>
          <a:xfrm>
            <a:off x="5909733" y="4622800"/>
            <a:ext cx="990600" cy="0"/>
          </a:xfrm>
          <a:prstGeom prst="straightConnector1">
            <a:avLst/>
          </a:prstGeom>
          <a:noFill/>
          <a:ln w="12700" cap="rnd" cmpd="sng">
            <a:solidFill>
              <a:srgbClr val="679B9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Scalpel blade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surgery to cut through different tissues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An extremely sharp blade that attaches to a scalpel handle</a:t>
            </a:r>
            <a:endParaRPr/>
          </a:p>
        </p:txBody>
      </p:sp>
      <p:pic>
        <p:nvPicPr>
          <p:cNvPr id="355" name="Google Shape;355;p36" descr="Image result for scalpel blade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590800"/>
            <a:ext cx="673351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Surgical Instruments: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following instruments are used during surgery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Many of these look </a:t>
            </a:r>
            <a:r>
              <a:rPr lang="en-US" u="sng"/>
              <a:t>very similar</a:t>
            </a:r>
            <a:r>
              <a:rPr lang="en-US"/>
              <a:t> and may be hard to distinguish between!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We will break these tools down into smaller sub-groups: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Forceps: </a:t>
            </a:r>
            <a:r>
              <a:rPr lang="en-US"/>
              <a:t>used to pinch or tweeze tissue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Scissors: </a:t>
            </a:r>
            <a:r>
              <a:rPr lang="en-US"/>
              <a:t>used to cut tissue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Scalpel/Needle: </a:t>
            </a:r>
            <a:r>
              <a:rPr lang="en-US"/>
              <a:t>used to cut or pierce tissue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Surgical miscellaneous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</p:txBody>
      </p:sp>
      <p:pic>
        <p:nvPicPr>
          <p:cNvPr id="143" name="Google Shape;143;p19" descr="Image result for veterinary surge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4038600"/>
            <a:ext cx="5300133" cy="263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Scalpel handle</a:t>
            </a:r>
            <a:endParaRPr/>
          </a:p>
        </p:txBody>
      </p:sp>
      <p:sp>
        <p:nvSpPr>
          <p:cNvPr id="361" name="Google Shape;361;p3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hold the scalpel blade, making it easier for the veterinarian to manipulate the blade</a:t>
            </a:r>
            <a:endParaRPr/>
          </a:p>
        </p:txBody>
      </p:sp>
      <p:pic>
        <p:nvPicPr>
          <p:cNvPr id="362" name="Google Shape;362;p37" descr="Image result for scalpel han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9375" y="2133600"/>
            <a:ext cx="8368175" cy="428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37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364" name="Google Shape;364;p3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5" name="Google Shape;365;p3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6" name="Google Shape;366;p3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7" name="Google Shape;367;p3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371" name="Google Shape;371;p3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Suture needle - cutting</a:t>
            </a:r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during surgery to close skin and subcutaneous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Needle point is </a:t>
            </a:r>
            <a:r>
              <a:rPr lang="en-US" u="sng"/>
              <a:t>triangular with a cutting edge</a:t>
            </a:r>
            <a:endParaRPr u="sng"/>
          </a:p>
        </p:txBody>
      </p:sp>
      <p:pic>
        <p:nvPicPr>
          <p:cNvPr id="380" name="Google Shape;380;p38" descr="Image result for suture needle - cut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3200400"/>
            <a:ext cx="464820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 descr="Image result for suture needle - cut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077" y="2667000"/>
            <a:ext cx="3852496" cy="385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Suture needle - taper</a:t>
            </a:r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in surgery to close soft tissue (ex. fascia, gastrointestinal tissue, vascular tissue)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No </a:t>
            </a:r>
            <a:r>
              <a:rPr lang="en-US" u="sng"/>
              <a:t>cutting edge on the tip</a:t>
            </a:r>
            <a:endParaRPr u="sng"/>
          </a:p>
        </p:txBody>
      </p:sp>
      <p:pic>
        <p:nvPicPr>
          <p:cNvPr id="388" name="Google Shape;388;p39" descr="Image result for taper suture nee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19400"/>
            <a:ext cx="2895600" cy="36725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39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390" name="Google Shape;390;p39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1" name="Google Shape;391;p39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Google Shape;392;p3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3" name="Google Shape;393;p3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397" name="Google Shape;397;p39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0" name="Google Shape;400;p39" descr="Image result for taper suture nee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239" y="3274567"/>
            <a:ext cx="4223439" cy="27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Needle holder (Mayo-Hegar)</a:t>
            </a:r>
            <a:endParaRPr/>
          </a:p>
        </p:txBody>
      </p:sp>
      <p:sp>
        <p:nvSpPr>
          <p:cNvPr id="406" name="Google Shape;406;p4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surgery to hold the needle while suturing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No cutting blades</a:t>
            </a:r>
            <a:endParaRPr/>
          </a:p>
        </p:txBody>
      </p:sp>
      <p:pic>
        <p:nvPicPr>
          <p:cNvPr id="407" name="Google Shape;407;p40" descr="Image result for mayo hegar needle h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667000"/>
            <a:ext cx="7071783" cy="396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1" descr="Image result for olsen hegar needle h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33" y="2514600"/>
            <a:ext cx="5715000" cy="494092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Needle holder (Olsen-Hegar)</a:t>
            </a:r>
            <a:endParaRPr/>
          </a:p>
        </p:txBody>
      </p:sp>
      <p:sp>
        <p:nvSpPr>
          <p:cNvPr id="414" name="Google Shape;414;p4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surgery to hold the needle while suturing tissue and to cut suture material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Similar to Mayo-Hegar but also </a:t>
            </a:r>
            <a:r>
              <a:rPr lang="en-US" u="sng"/>
              <a:t>has cutting blades</a:t>
            </a:r>
            <a:r>
              <a:rPr lang="en-US"/>
              <a:t> on the proximal end of the blade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2" descr="Image result for snook h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01083">
            <a:off x="972331" y="819931"/>
            <a:ext cx="6942051" cy="694205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Surgical Miscellaneous</a:t>
            </a:r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Blackhaus towel clamps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Snook ovariohysterectomy hook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Staple remover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Anesthetic machines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Endotracheal tubes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Surgical drapes</a:t>
            </a:r>
            <a:endParaRPr b="1"/>
          </a:p>
          <a:p>
            <a:pPr marL="1143000" lvl="2" indent="-1574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/>
          </a:p>
        </p:txBody>
      </p:sp>
      <p:grpSp>
        <p:nvGrpSpPr>
          <p:cNvPr id="422" name="Google Shape;422;p42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423" name="Google Shape;423;p42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4" name="Google Shape;424;p4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4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6" name="Google Shape;426;p4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430" name="Google Shape;430;p4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3" descr="Image result for blackhaus towel clam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1676400"/>
            <a:ext cx="7512706" cy="562827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Blackhaus towel clamps</a:t>
            </a:r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instrument is used to secure drapes and towels during surgery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Also has a ratchet, like needle holders </a:t>
            </a:r>
            <a:endParaRPr/>
          </a:p>
        </p:txBody>
      </p:sp>
      <p:grpSp>
        <p:nvGrpSpPr>
          <p:cNvPr id="440" name="Google Shape;440;p4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441" name="Google Shape;441;p43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2" name="Google Shape;442;p4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" name="Google Shape;443;p4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4" name="Google Shape;444;p4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448" name="Google Shape;448;p4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44" descr="Image result for snook ovariohysterectomy h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80999" y="2133600"/>
            <a:ext cx="6726616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US" sz="3240"/>
              <a:t>Snook ovariohysterectomy hook</a:t>
            </a:r>
            <a:endParaRPr sz="3240"/>
          </a:p>
        </p:txBody>
      </p:sp>
      <p:sp>
        <p:nvSpPr>
          <p:cNvPr id="457" name="Google Shape;457;p4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AKA “Snook hook”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a cat or dog spay (aka ovariohysterectomy) to locate and exteriorize the horn of the uterus</a:t>
            </a:r>
            <a:endParaRPr/>
          </a:p>
        </p:txBody>
      </p:sp>
      <p:pic>
        <p:nvPicPr>
          <p:cNvPr id="458" name="Google Shape;458;p44" descr="Image result for ovariohysterectomy h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33" y="4343400"/>
            <a:ext cx="330708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5" descr="Image result for staple remover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98" y="91440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Staple remover</a:t>
            </a:r>
            <a:endParaRPr/>
          </a:p>
        </p:txBody>
      </p:sp>
      <p:sp>
        <p:nvSpPr>
          <p:cNvPr id="465" name="Google Shape;465;p4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remove staples after surgery or another veterinary procedure</a:t>
            </a:r>
            <a:endParaRPr/>
          </a:p>
        </p:txBody>
      </p:sp>
      <p:pic>
        <p:nvPicPr>
          <p:cNvPr id="466" name="Google Shape;466;p45" descr="Image result for dog staple removal"/>
          <p:cNvPicPr preferRelativeResize="0"/>
          <p:nvPr/>
        </p:nvPicPr>
        <p:blipFill rotWithShape="1">
          <a:blip r:embed="rId4">
            <a:alphaModFix/>
          </a:blip>
          <a:srcRect l="7708" t="19203" r="20579" b="13330"/>
          <a:stretch/>
        </p:blipFill>
        <p:spPr>
          <a:xfrm>
            <a:off x="4826000" y="2286000"/>
            <a:ext cx="4055700" cy="286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5" descr="Image result for staple remover veterin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843" y="3886200"/>
            <a:ext cx="3536511" cy="285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6" descr="http://www.moduflexanesthesia.com/images/Access2full.jpg?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05000"/>
            <a:ext cx="2521477" cy="503231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Anesthetic Machines</a:t>
            </a:r>
            <a:endParaRPr/>
          </a:p>
        </p:txBody>
      </p:sp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machine is used to help administer anesthesia to patients</a:t>
            </a:r>
            <a:endParaRPr/>
          </a:p>
        </p:txBody>
      </p:sp>
      <p:pic>
        <p:nvPicPr>
          <p:cNvPr id="475" name="Google Shape;475;p46" descr="http://cdn.shopmedvet.com/images/uploads/13043_9171_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467" y="2048932"/>
            <a:ext cx="4809067" cy="4809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4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477" name="Google Shape;477;p4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8" name="Google Shape;478;p46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9" name="Google Shape;479;p46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0" name="Google Shape;480;p46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484" name="Google Shape;484;p46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Forceps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grasp and hold objects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should be able to identify the following forceps: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Alligator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Allis tissue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Babcock tissue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Crile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Kelly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Halstead mosquito hemostatic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Brown-Adson thumb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Rat-tooth thumb</a:t>
            </a:r>
            <a:endParaRPr b="1"/>
          </a:p>
        </p:txBody>
      </p:sp>
      <p:pic>
        <p:nvPicPr>
          <p:cNvPr id="150" name="Google Shape;150;p20" descr="Image result for forc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286000"/>
            <a:ext cx="5638800" cy="28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Endotracheal tubes</a:t>
            </a:r>
            <a:endParaRPr/>
          </a:p>
        </p:txBody>
      </p:sp>
      <p:sp>
        <p:nvSpPr>
          <p:cNvPr id="492" name="Google Shape;492;p4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or any other procedure where the patient is given general anesthetic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Inserted into the trachea of the patient (large or small animal)</a:t>
            </a:r>
            <a:endParaRPr/>
          </a:p>
        </p:txBody>
      </p:sp>
      <p:pic>
        <p:nvPicPr>
          <p:cNvPr id="493" name="Google Shape;493;p47" descr="Image result for endotracheal tubes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080" y="2438400"/>
            <a:ext cx="6005488" cy="43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7" descr="Image result for endotracheal tubes veteri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723501">
            <a:off x="-736443" y="3927233"/>
            <a:ext cx="4360769" cy="164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48" descr="Image result for veterinary surgical drap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867" y="1837267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Surgical drapes</a:t>
            </a:r>
            <a:endParaRPr/>
          </a:p>
        </p:txBody>
      </p:sp>
      <p:sp>
        <p:nvSpPr>
          <p:cNvPr id="501" name="Google Shape;501;p4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prevent contamination of the surgical area</a:t>
            </a:r>
            <a:endParaRPr/>
          </a:p>
        </p:txBody>
      </p:sp>
      <p:grpSp>
        <p:nvGrpSpPr>
          <p:cNvPr id="502" name="Google Shape;502;p4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503" name="Google Shape;503;p4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4" name="Google Shape;504;p4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5" name="Google Shape;505;p4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6" name="Google Shape;506;p4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510" name="Google Shape;510;p4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3" name="Google Shape;513;p48" descr="Image result for veterinary surgical drap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743200"/>
            <a:ext cx="5945065" cy="395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Sterilization Instruments</a:t>
            </a:r>
            <a:endParaRPr/>
          </a:p>
        </p:txBody>
      </p:sp>
      <p:sp>
        <p:nvSpPr>
          <p:cNvPr id="519" name="Google Shape;519;p4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following machines and tools are used to sterilize veterinary instruments for surgery and other procedures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Autoclave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Autoclave tape indicator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Chemical indicator strips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Cold sterile tray</a:t>
            </a:r>
            <a:endParaRPr/>
          </a:p>
        </p:txBody>
      </p:sp>
      <p:pic>
        <p:nvPicPr>
          <p:cNvPr id="520" name="Google Shape;520;p49" descr="Image result for steril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038600"/>
            <a:ext cx="6096000" cy="261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50" descr="Image result for veterinary autoclave"/>
          <p:cNvPicPr preferRelativeResize="0"/>
          <p:nvPr/>
        </p:nvPicPr>
        <p:blipFill rotWithShape="1">
          <a:blip r:embed="rId3">
            <a:alphaModFix/>
          </a:blip>
          <a:srcRect t="5423" b="9156"/>
          <a:stretch/>
        </p:blipFill>
        <p:spPr>
          <a:xfrm>
            <a:off x="1143000" y="2464616"/>
            <a:ext cx="5105400" cy="436114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Autoclave</a:t>
            </a:r>
            <a:endParaRPr/>
          </a:p>
        </p:txBody>
      </p:sp>
      <p:sp>
        <p:nvSpPr>
          <p:cNvPr id="527" name="Google Shape;527;p5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machine is used to sterilize veterinary instruments for surgery and other procedures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It used high heat and pressure to sterilize </a:t>
            </a:r>
            <a:endParaRPr/>
          </a:p>
        </p:txBody>
      </p:sp>
      <p:grpSp>
        <p:nvGrpSpPr>
          <p:cNvPr id="528" name="Google Shape;528;p50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529" name="Google Shape;529;p50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0" name="Google Shape;530;p50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1" name="Google Shape;531;p5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2" name="Google Shape;532;p5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536" name="Google Shape;536;p50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Autoclave tape indicator</a:t>
            </a:r>
            <a:endParaRPr/>
          </a:p>
        </p:txBody>
      </p:sp>
      <p:sp>
        <p:nvSpPr>
          <p:cNvPr id="544" name="Google Shape;544;p5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tape is put on surgery packs before being autoclaved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If the autoclave works properly, then stripes on the tape turn black (or another color), indicating that the contents of the pack have been properly sterilized</a:t>
            </a:r>
            <a:endParaRPr/>
          </a:p>
        </p:txBody>
      </p:sp>
      <p:pic>
        <p:nvPicPr>
          <p:cNvPr id="545" name="Google Shape;545;p51" descr="Image result for autoclave tape indic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273669"/>
            <a:ext cx="4419600" cy="314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1" descr="Image result for autoclave tape indicator survey pa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502668"/>
            <a:ext cx="3505200" cy="287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Chemical indicator strips</a:t>
            </a:r>
            <a:endParaRPr/>
          </a:p>
        </p:txBody>
      </p:sp>
      <p:sp>
        <p:nvSpPr>
          <p:cNvPr id="552" name="Google Shape;552;p5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Another way to identify sterilization in surgical packs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Strip changes color after sterilization</a:t>
            </a:r>
            <a:endParaRPr/>
          </a:p>
        </p:txBody>
      </p:sp>
      <p:pic>
        <p:nvPicPr>
          <p:cNvPr id="553" name="Google Shape;553;p52" descr="Image result for chemical indicator strips veterinary"/>
          <p:cNvPicPr preferRelativeResize="0"/>
          <p:nvPr/>
        </p:nvPicPr>
        <p:blipFill rotWithShape="1">
          <a:blip r:embed="rId3">
            <a:alphaModFix/>
          </a:blip>
          <a:srcRect t="30769" b="20314"/>
          <a:stretch/>
        </p:blipFill>
        <p:spPr>
          <a:xfrm>
            <a:off x="228599" y="3962400"/>
            <a:ext cx="6396219" cy="26464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4" name="Google Shape;554;p52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555" name="Google Shape;555;p52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6" name="Google Shape;556;p5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5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8" name="Google Shape;558;p5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562" name="Google Shape;562;p5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5" name="Google Shape;565;p52" descr="http://animalscience.unl.edu/Extension/Companion/FFA/Equipment/ChemicalIndicatorStrips.jpg"/>
          <p:cNvPicPr preferRelativeResize="0"/>
          <p:nvPr/>
        </p:nvPicPr>
        <p:blipFill rotWithShape="1">
          <a:blip r:embed="rId4">
            <a:alphaModFix/>
          </a:blip>
          <a:srcRect l="17094" t="31937" r="44518" b="26971"/>
          <a:stretch/>
        </p:blipFill>
        <p:spPr>
          <a:xfrm>
            <a:off x="5344625" y="1752600"/>
            <a:ext cx="3784721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Cold sterile tray</a:t>
            </a:r>
            <a:endParaRPr/>
          </a:p>
        </p:txBody>
      </p:sp>
      <p:sp>
        <p:nvSpPr>
          <p:cNvPr id="571" name="Google Shape;571;p5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Another way to sterilize instruments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No heat is applied, instead chemicals are used</a:t>
            </a:r>
            <a:endParaRPr/>
          </a:p>
        </p:txBody>
      </p:sp>
      <p:pic>
        <p:nvPicPr>
          <p:cNvPr id="572" name="Google Shape;572;p53" descr="Image result for cold sterilization tray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495550"/>
            <a:ext cx="5715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3" descr="Image result for cold sterile tray"/>
          <p:cNvPicPr preferRelativeResize="0"/>
          <p:nvPr/>
        </p:nvPicPr>
        <p:blipFill rotWithShape="1">
          <a:blip r:embed="rId4">
            <a:alphaModFix/>
          </a:blip>
          <a:srcRect l="20895" r="28109"/>
          <a:stretch/>
        </p:blipFill>
        <p:spPr>
          <a:xfrm>
            <a:off x="6629400" y="381000"/>
            <a:ext cx="1981200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Examination/Diagnostic Tools</a:t>
            </a:r>
            <a:endParaRPr/>
          </a:p>
        </p:txBody>
      </p:sp>
      <p:sp>
        <p:nvSpPr>
          <p:cNvPr id="579" name="Google Shape;579;p5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tools are used in the examination or diagnostic process at the veterinary clinic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Centrifuge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Endoscope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Laparoscope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Laryngoscope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Ophthalmoscope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Otoscope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Stethoscope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Tonometer</a:t>
            </a:r>
            <a:endParaRPr b="1"/>
          </a:p>
        </p:txBody>
      </p:sp>
      <p:pic>
        <p:nvPicPr>
          <p:cNvPr id="580" name="Google Shape;580;p54" descr="Image result for examination veterinary"/>
          <p:cNvPicPr preferRelativeResize="0"/>
          <p:nvPr/>
        </p:nvPicPr>
        <p:blipFill rotWithShape="1">
          <a:blip r:embed="rId3">
            <a:alphaModFix/>
          </a:blip>
          <a:srcRect l="25172" r="6251"/>
          <a:stretch/>
        </p:blipFill>
        <p:spPr>
          <a:xfrm>
            <a:off x="4419600" y="2514600"/>
            <a:ext cx="4191000" cy="407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55" descr="Image result for veterinary centrifu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868879"/>
            <a:ext cx="3815051" cy="490180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Centrifuge</a:t>
            </a:r>
            <a:endParaRPr/>
          </a:p>
        </p:txBody>
      </p:sp>
      <p:sp>
        <p:nvSpPr>
          <p:cNvPr id="587" name="Google Shape;587;p5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 machine that uses centrifugal forces to “spin down” body fluids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on blood and urine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machine spins very fast, so special care must be taken to ensure that it is balanced before running the machine!</a:t>
            </a:r>
            <a:endParaRPr/>
          </a:p>
        </p:txBody>
      </p:sp>
      <p:pic>
        <p:nvPicPr>
          <p:cNvPr id="588" name="Google Shape;588;p55" descr="Image result for veterinary centrifu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08" y="3962400"/>
            <a:ext cx="5001491" cy="229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Endoscope</a:t>
            </a:r>
            <a:endParaRPr/>
          </a:p>
        </p:txBody>
      </p:sp>
      <p:sp>
        <p:nvSpPr>
          <p:cNvPr id="594" name="Google Shape;594;p5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instrument is used to give veterinarians a view of the patients internal parts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 camera is attached to the front of the endoscope, which allows the veterinarian to see </a:t>
            </a:r>
            <a:endParaRPr/>
          </a:p>
        </p:txBody>
      </p:sp>
      <p:pic>
        <p:nvPicPr>
          <p:cNvPr id="595" name="Google Shape;595;p56" descr="Image result for endoscope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" y="2819400"/>
            <a:ext cx="5213349" cy="39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6" descr="Image result for endoscope veterinary"/>
          <p:cNvPicPr preferRelativeResize="0"/>
          <p:nvPr/>
        </p:nvPicPr>
        <p:blipFill rotWithShape="1">
          <a:blip r:embed="rId4">
            <a:alphaModFix/>
          </a:blip>
          <a:srcRect l="21212"/>
          <a:stretch/>
        </p:blipFill>
        <p:spPr>
          <a:xfrm>
            <a:off x="5410200" y="3638037"/>
            <a:ext cx="3657600" cy="30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56" descr="Image result for endoscope view veterin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8015" y="2514600"/>
            <a:ext cx="3810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 descr="Image result for alligator forc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1676400"/>
            <a:ext cx="78867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Alligator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remove foreign bodies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There is a right angle and the top blade is the only part that actually moves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59" name="Google Shape;159;p2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0" name="Google Shape;160;p2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2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2" name="Google Shape;162;p2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66" name="Google Shape;166;p2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Laryngoscopes</a:t>
            </a:r>
            <a:endParaRPr/>
          </a:p>
        </p:txBody>
      </p:sp>
      <p:sp>
        <p:nvSpPr>
          <p:cNvPr id="603" name="Google Shape;603;p5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view the vocal cords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to facilitate intubation</a:t>
            </a:r>
            <a:endParaRPr/>
          </a:p>
        </p:txBody>
      </p:sp>
      <p:pic>
        <p:nvPicPr>
          <p:cNvPr id="604" name="Google Shape;604;p57" descr="Image result for laryngoscopes veterinary"/>
          <p:cNvPicPr preferRelativeResize="0"/>
          <p:nvPr/>
        </p:nvPicPr>
        <p:blipFill rotWithShape="1">
          <a:blip r:embed="rId3">
            <a:alphaModFix/>
          </a:blip>
          <a:srcRect t="6701" r="6299"/>
          <a:stretch/>
        </p:blipFill>
        <p:spPr>
          <a:xfrm>
            <a:off x="-413278" y="2184242"/>
            <a:ext cx="7423707" cy="4924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5" name="Google Shape;605;p57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606" name="Google Shape;606;p5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7" name="Google Shape;607;p5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8" name="Google Shape;608;p5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9" name="Google Shape;609;p5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613" name="Google Shape;613;p5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7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7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6" name="Google Shape;616;p57" descr="Image result for dog laryngoscope"/>
          <p:cNvPicPr preferRelativeResize="0"/>
          <p:nvPr/>
        </p:nvPicPr>
        <p:blipFill rotWithShape="1">
          <a:blip r:embed="rId4">
            <a:alphaModFix/>
          </a:blip>
          <a:srcRect l="32710" t="31982" r="10044"/>
          <a:stretch/>
        </p:blipFill>
        <p:spPr>
          <a:xfrm>
            <a:off x="5694212" y="152400"/>
            <a:ext cx="3346815" cy="264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Ophthalmoscope</a:t>
            </a:r>
            <a:endParaRPr/>
          </a:p>
        </p:txBody>
      </p:sp>
      <p:sp>
        <p:nvSpPr>
          <p:cNvPr id="622" name="Google Shape;622;p5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view and examine the patients eyes</a:t>
            </a:r>
            <a:endParaRPr/>
          </a:p>
        </p:txBody>
      </p:sp>
      <p:pic>
        <p:nvPicPr>
          <p:cNvPr id="623" name="Google Shape;623;p58" descr="Image result for ophthalmoscope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2008667"/>
            <a:ext cx="4333875" cy="4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8" descr="Image result for ophthalmoscope veterinary"/>
          <p:cNvPicPr preferRelativeResize="0"/>
          <p:nvPr/>
        </p:nvPicPr>
        <p:blipFill rotWithShape="1">
          <a:blip r:embed="rId4">
            <a:alphaModFix/>
          </a:blip>
          <a:srcRect l="38307" r="37462"/>
          <a:stretch/>
        </p:blipFill>
        <p:spPr>
          <a:xfrm>
            <a:off x="3946799" y="1781022"/>
            <a:ext cx="1219200" cy="5031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626" name="Google Shape;626;p5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" name="Google Shape;627;p5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8" name="Google Shape;628;p5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9" name="Google Shape;629;p5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633" name="Google Shape;633;p5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6" name="Google Shape;636;p58" descr="Image result for ophthalmoscope veterin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1495" y="4296833"/>
            <a:ext cx="342732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8" descr="Image result for ophthalmoscope hor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1495" y="1907655"/>
            <a:ext cx="3427326" cy="228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9" descr="Image result for otoscope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5" y="1600200"/>
            <a:ext cx="4333875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Otoscope</a:t>
            </a:r>
            <a:endParaRPr/>
          </a:p>
        </p:txBody>
      </p:sp>
      <p:sp>
        <p:nvSpPr>
          <p:cNvPr id="644" name="Google Shape;644;p5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view and examine the patients ears</a:t>
            </a:r>
            <a:endParaRPr/>
          </a:p>
        </p:txBody>
      </p:sp>
      <p:pic>
        <p:nvPicPr>
          <p:cNvPr id="645" name="Google Shape;645;p59" descr="Image result for otoscope veteri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3824" y="2438400"/>
            <a:ext cx="2527163" cy="399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59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647" name="Google Shape;647;p59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8" name="Google Shape;648;p59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9" name="Google Shape;649;p5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0" name="Google Shape;650;p5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9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654" name="Google Shape;654;p59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7" name="Google Shape;657;p59" descr="Image result for otoscope veterin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95275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Stethoscope</a:t>
            </a:r>
            <a:endParaRPr/>
          </a:p>
        </p:txBody>
      </p:sp>
      <p:sp>
        <p:nvSpPr>
          <p:cNvPr id="663" name="Google Shape;663;p6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monitor and listen to heart beats, breath sounds, gastric sounds, etc.</a:t>
            </a:r>
            <a:endParaRPr/>
          </a:p>
        </p:txBody>
      </p:sp>
      <p:pic>
        <p:nvPicPr>
          <p:cNvPr id="664" name="Google Shape;664;p60" descr="Image result for stethosc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7400"/>
            <a:ext cx="6324600" cy="4728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60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666" name="Google Shape;666;p60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7" name="Google Shape;667;p60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8" name="Google Shape;668;p6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9" name="Google Shape;669;p6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0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673" name="Google Shape;673;p60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0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0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6" name="Google Shape;676;p60" descr="Image result for stethoscope veterinary heartbeat"/>
          <p:cNvPicPr preferRelativeResize="0"/>
          <p:nvPr/>
        </p:nvPicPr>
        <p:blipFill rotWithShape="1">
          <a:blip r:embed="rId4">
            <a:alphaModFix/>
          </a:blip>
          <a:srcRect l="13684" r="9767"/>
          <a:stretch/>
        </p:blipFill>
        <p:spPr>
          <a:xfrm>
            <a:off x="5334000" y="1828800"/>
            <a:ext cx="3623733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Tonometer</a:t>
            </a:r>
            <a:endParaRPr/>
          </a:p>
        </p:txBody>
      </p:sp>
      <p:sp>
        <p:nvSpPr>
          <p:cNvPr id="682" name="Google Shape;682;p6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test the pressure inside of the patients eyes</a:t>
            </a:r>
            <a:endParaRPr/>
          </a:p>
        </p:txBody>
      </p:sp>
      <p:pic>
        <p:nvPicPr>
          <p:cNvPr id="683" name="Google Shape;683;p61" descr="Image result for tonometer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3512146"/>
            <a:ext cx="5791200" cy="3345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6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685" name="Google Shape;685;p6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6" name="Google Shape;686;p6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7" name="Google Shape;687;p6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8" name="Google Shape;688;p6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692" name="Google Shape;692;p6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" name="Google Shape;695;p61" descr="Image result for tonometer veterinary"/>
          <p:cNvPicPr preferRelativeResize="0"/>
          <p:nvPr/>
        </p:nvPicPr>
        <p:blipFill rotWithShape="1">
          <a:blip r:embed="rId4">
            <a:alphaModFix/>
          </a:blip>
          <a:srcRect t="37447" b="39188"/>
          <a:stretch/>
        </p:blipFill>
        <p:spPr>
          <a:xfrm>
            <a:off x="948267" y="2133600"/>
            <a:ext cx="489185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IV Instruments</a:t>
            </a:r>
            <a:endParaRPr/>
          </a:p>
        </p:txBody>
      </p:sp>
      <p:sp>
        <p:nvSpPr>
          <p:cNvPr id="701" name="Google Shape;701;p6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instruments are used to collect blood samples or to administer medicine intravenously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Catheters</a:t>
            </a:r>
            <a:endParaRPr b="1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Butterfly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IV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IV administration set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702" name="Google Shape;702;p62" descr="Image result for dog iv cathe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3733" y="3200400"/>
            <a:ext cx="5362575" cy="341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Catheter - butterfly</a:t>
            </a:r>
            <a:endParaRPr/>
          </a:p>
        </p:txBody>
      </p:sp>
      <p:sp>
        <p:nvSpPr>
          <p:cNvPr id="708" name="Google Shape;708;p6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draw blood from patients</a:t>
            </a:r>
            <a:endParaRPr/>
          </a:p>
        </p:txBody>
      </p:sp>
      <p:pic>
        <p:nvPicPr>
          <p:cNvPr id="709" name="Google Shape;709;p63" descr="Image result for veterinary butterfly catheter"/>
          <p:cNvPicPr preferRelativeResize="0"/>
          <p:nvPr/>
        </p:nvPicPr>
        <p:blipFill rotWithShape="1">
          <a:blip r:embed="rId3">
            <a:alphaModFix/>
          </a:blip>
          <a:srcRect l="4986" r="3634"/>
          <a:stretch/>
        </p:blipFill>
        <p:spPr>
          <a:xfrm>
            <a:off x="76200" y="2012630"/>
            <a:ext cx="5867400" cy="47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3" descr="Image result for veterinary butterfly cathe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8565" y="152400"/>
            <a:ext cx="3320266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Catheter - IV</a:t>
            </a:r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draw blood from patients</a:t>
            </a:r>
            <a:endParaRPr/>
          </a:p>
        </p:txBody>
      </p:sp>
      <p:pic>
        <p:nvPicPr>
          <p:cNvPr id="717" name="Google Shape;717;p64" descr="Image result for iv catheter veterinary"/>
          <p:cNvPicPr preferRelativeResize="0"/>
          <p:nvPr/>
        </p:nvPicPr>
        <p:blipFill rotWithShape="1">
          <a:blip r:embed="rId3">
            <a:alphaModFix/>
          </a:blip>
          <a:srcRect t="20054" b="28389"/>
          <a:stretch/>
        </p:blipFill>
        <p:spPr>
          <a:xfrm>
            <a:off x="457200" y="3886200"/>
            <a:ext cx="8077200" cy="286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64" descr="Image result for iv catheter veteri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81000"/>
            <a:ext cx="41656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IV administration set</a:t>
            </a:r>
            <a:endParaRPr/>
          </a:p>
        </p:txBody>
      </p:sp>
      <p:sp>
        <p:nvSpPr>
          <p:cNvPr id="724" name="Google Shape;724;p6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along with an IV catheter to administer fluids or other medication to the patient</a:t>
            </a:r>
            <a:endParaRPr/>
          </a:p>
        </p:txBody>
      </p:sp>
      <p:pic>
        <p:nvPicPr>
          <p:cNvPr id="725" name="Google Shape;725;p65" descr="Image result for Iv administration set veteri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5819668" cy="46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Dental Instruments</a:t>
            </a:r>
            <a:endParaRPr/>
          </a:p>
        </p:txBody>
      </p:sp>
      <p:sp>
        <p:nvSpPr>
          <p:cNvPr id="731" name="Google Shape;731;p6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tools are used on dental examinations or procedures for various species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Balling gun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Dental floats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Dental scaler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Drench gun (small ruminant)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Pig tooth nippers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Oral speculums</a:t>
            </a:r>
            <a:endParaRPr b="1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Large animal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Small animal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</p:txBody>
      </p:sp>
      <p:pic>
        <p:nvPicPr>
          <p:cNvPr id="732" name="Google Shape;732;p66" descr="Image result for dog tee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298286"/>
            <a:ext cx="3425439" cy="209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66" descr="Image result for horse tee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3475" y="4389552"/>
            <a:ext cx="3518115" cy="246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 descr="Image result for what are allis tissue forceps used for"/>
          <p:cNvPicPr preferRelativeResize="0"/>
          <p:nvPr/>
        </p:nvPicPr>
        <p:blipFill rotWithShape="1">
          <a:blip r:embed="rId3">
            <a:alphaModFix/>
          </a:blip>
          <a:srcRect l="26923" r="26230"/>
          <a:stretch/>
        </p:blipFill>
        <p:spPr>
          <a:xfrm rot="-5400000">
            <a:off x="2085454" y="1021813"/>
            <a:ext cx="3034227" cy="647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Allis tissue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grasp organs and slippery/dense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Less delicate than Babcock forceps due to the sharp teeth present at the tip of the blade</a:t>
            </a:r>
            <a:endParaRPr/>
          </a:p>
        </p:txBody>
      </p:sp>
      <p:pic>
        <p:nvPicPr>
          <p:cNvPr id="176" name="Google Shape;176;p22" descr="Image result for what are allis tissue forceps used for"/>
          <p:cNvPicPr preferRelativeResize="0"/>
          <p:nvPr/>
        </p:nvPicPr>
        <p:blipFill rotWithShape="1">
          <a:blip r:embed="rId4">
            <a:alphaModFix/>
          </a:blip>
          <a:srcRect l="32878" t="75802" r="49785" b="4492"/>
          <a:stretch/>
        </p:blipFill>
        <p:spPr>
          <a:xfrm>
            <a:off x="609600" y="4724400"/>
            <a:ext cx="181125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67" descr="Image result for balling gu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57700">
            <a:off x="1942387" y="-560852"/>
            <a:ext cx="3945539" cy="651386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6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Balling gun</a:t>
            </a:r>
            <a:endParaRPr/>
          </a:p>
        </p:txBody>
      </p:sp>
      <p:sp>
        <p:nvSpPr>
          <p:cNvPr id="740" name="Google Shape;740;p6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to administer capsules and boluses to livestock animals (mainly cattle) </a:t>
            </a:r>
            <a:endParaRPr/>
          </a:p>
        </p:txBody>
      </p:sp>
      <p:pic>
        <p:nvPicPr>
          <p:cNvPr id="741" name="Google Shape;741;p67" descr="Image result for balling gun"/>
          <p:cNvPicPr preferRelativeResize="0"/>
          <p:nvPr/>
        </p:nvPicPr>
        <p:blipFill rotWithShape="1">
          <a:blip r:embed="rId4">
            <a:alphaModFix/>
          </a:blip>
          <a:srcRect t="37948" b="39898"/>
          <a:stretch/>
        </p:blipFill>
        <p:spPr>
          <a:xfrm>
            <a:off x="389467" y="3352800"/>
            <a:ext cx="6746874" cy="149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7" descr="Image result for balling gun c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894" y="4419600"/>
            <a:ext cx="3490524" cy="233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Dental floats</a:t>
            </a:r>
            <a:endParaRPr/>
          </a:p>
        </p:txBody>
      </p:sp>
      <p:sp>
        <p:nvSpPr>
          <p:cNvPr id="748" name="Google Shape;748;p6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on horses to float (or rasp down) points on their teeth</a:t>
            </a:r>
            <a:endParaRPr/>
          </a:p>
        </p:txBody>
      </p:sp>
      <p:pic>
        <p:nvPicPr>
          <p:cNvPr id="749" name="Google Shape;749;p68" descr="Image result for dental floa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028952"/>
            <a:ext cx="7391400" cy="427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Horse floatation video</a:t>
            </a:r>
            <a:endParaRPr/>
          </a:p>
        </p:txBody>
      </p:sp>
      <p:pic>
        <p:nvPicPr>
          <p:cNvPr id="755" name="Google Shape;755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8805333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70" descr="Image result for dental scal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3447" y="1143000"/>
            <a:ext cx="714909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7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Dental scaler</a:t>
            </a:r>
            <a:endParaRPr/>
          </a:p>
        </p:txBody>
      </p:sp>
      <p:sp>
        <p:nvSpPr>
          <p:cNvPr id="762" name="Google Shape;762;p7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instrument is used on small animals to remove plaque from their teeth</a:t>
            </a:r>
            <a:endParaRPr/>
          </a:p>
        </p:txBody>
      </p:sp>
      <p:pic>
        <p:nvPicPr>
          <p:cNvPr id="763" name="Google Shape;763;p70" descr="Image result for dental sca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076331"/>
            <a:ext cx="5334000" cy="355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71" descr="Image result for small animal drench gu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32554">
            <a:off x="984882" y="1259959"/>
            <a:ext cx="5831291" cy="5831291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7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Drench gun (small ruminant)</a:t>
            </a:r>
            <a:endParaRPr/>
          </a:p>
        </p:txBody>
      </p:sp>
      <p:sp>
        <p:nvSpPr>
          <p:cNvPr id="770" name="Google Shape;770;p7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to administer oral medicine to small ruminant animals (goats and sheep)</a:t>
            </a:r>
            <a:endParaRPr/>
          </a:p>
        </p:txBody>
      </p:sp>
      <p:grpSp>
        <p:nvGrpSpPr>
          <p:cNvPr id="771" name="Google Shape;771;p7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72" name="Google Shape;772;p7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3" name="Google Shape;773;p7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4" name="Google Shape;774;p7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5" name="Google Shape;775;p7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779" name="Google Shape;779;p7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7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Pig tooth nippers</a:t>
            </a:r>
            <a:endParaRPr/>
          </a:p>
        </p:txBody>
      </p:sp>
      <p:sp>
        <p:nvSpPr>
          <p:cNvPr id="787" name="Google Shape;787;p7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on baby pigs to remove their needle teeth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HINT: look a lot like pliers</a:t>
            </a:r>
            <a:endParaRPr/>
          </a:p>
        </p:txBody>
      </p:sp>
      <p:pic>
        <p:nvPicPr>
          <p:cNvPr id="788" name="Google Shape;788;p72" descr="Image result for pig tooth nipp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24" y="2514600"/>
            <a:ext cx="7760154" cy="3678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72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90" name="Google Shape;790;p72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1" name="Google Shape;791;p7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2" name="Google Shape;792;p7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3" name="Google Shape;793;p7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797" name="Google Shape;797;p7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Oral speculum – large animal</a:t>
            </a:r>
            <a:endParaRPr/>
          </a:p>
        </p:txBody>
      </p:sp>
      <p:sp>
        <p:nvSpPr>
          <p:cNvPr id="805" name="Google Shape;805;p7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open the mouth of large animals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during horse dental floatation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HINT: used in the horse floatation video!</a:t>
            </a:r>
            <a:endParaRPr/>
          </a:p>
        </p:txBody>
      </p:sp>
      <p:pic>
        <p:nvPicPr>
          <p:cNvPr id="806" name="Google Shape;806;p73" descr="Image result for large animal oral specul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595135"/>
            <a:ext cx="7467600" cy="39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Oral speculum – small animal</a:t>
            </a:r>
            <a:endParaRPr/>
          </a:p>
        </p:txBody>
      </p:sp>
      <p:sp>
        <p:nvSpPr>
          <p:cNvPr id="812" name="Google Shape;812;p7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small animal species to open the mouth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during dental procedures</a:t>
            </a:r>
            <a:endParaRPr/>
          </a:p>
        </p:txBody>
      </p:sp>
      <p:pic>
        <p:nvPicPr>
          <p:cNvPr id="813" name="Google Shape;813;p74" descr="http://animalscience.unl.edu/Extension/Companion/FFA/Equipment/GagMouthSpeculum.jpg"/>
          <p:cNvPicPr preferRelativeResize="0"/>
          <p:nvPr/>
        </p:nvPicPr>
        <p:blipFill rotWithShape="1">
          <a:blip r:embed="rId3">
            <a:alphaModFix/>
          </a:blip>
          <a:srcRect l="12161" t="32921" r="33040" b="22098"/>
          <a:stretch/>
        </p:blipFill>
        <p:spPr>
          <a:xfrm>
            <a:off x="685800" y="2514600"/>
            <a:ext cx="6567114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Bandaging Tools</a:t>
            </a:r>
            <a:endParaRPr/>
          </a:p>
        </p:txBody>
      </p:sp>
      <p:sp>
        <p:nvSpPr>
          <p:cNvPr id="819" name="Google Shape;819;p7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tools are used to help bandage: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Elastikon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Roll gauze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Vet wrap</a:t>
            </a:r>
            <a:endParaRPr b="1"/>
          </a:p>
        </p:txBody>
      </p:sp>
      <p:pic>
        <p:nvPicPr>
          <p:cNvPr id="820" name="Google Shape;820;p75" descr="Image result for dog ca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895600"/>
            <a:ext cx="5706533" cy="380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75" descr="Image result for horse cast"/>
          <p:cNvPicPr preferRelativeResize="0"/>
          <p:nvPr/>
        </p:nvPicPr>
        <p:blipFill rotWithShape="1">
          <a:blip r:embed="rId4">
            <a:alphaModFix/>
          </a:blip>
          <a:srcRect l="13661" r="15976"/>
          <a:stretch/>
        </p:blipFill>
        <p:spPr>
          <a:xfrm>
            <a:off x="152400" y="2929466"/>
            <a:ext cx="3062494" cy="37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76" descr="Image result for elast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8" y="2166785"/>
            <a:ext cx="4723128" cy="4723128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Elastikon</a:t>
            </a:r>
            <a:endParaRPr/>
          </a:p>
        </p:txBody>
      </p:sp>
      <p:sp>
        <p:nvSpPr>
          <p:cNvPr id="828" name="Google Shape;828;p7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bandaging to provide elasticity in pressure dressings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Has an adhesive side</a:t>
            </a:r>
            <a:endParaRPr/>
          </a:p>
        </p:txBody>
      </p:sp>
      <p:grpSp>
        <p:nvGrpSpPr>
          <p:cNvPr id="829" name="Google Shape;829;p7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830" name="Google Shape;830;p7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1" name="Google Shape;831;p76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76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3" name="Google Shape;833;p76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6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6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6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837" name="Google Shape;837;p76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6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6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0" name="Google Shape;840;p76" descr="Image result for elastikon band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396" y="2243138"/>
            <a:ext cx="4191000" cy="42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 descr="Image result for what are babcock tissue forceps used for"/>
          <p:cNvPicPr preferRelativeResize="0"/>
          <p:nvPr/>
        </p:nvPicPr>
        <p:blipFill rotWithShape="1">
          <a:blip r:embed="rId3">
            <a:alphaModFix/>
          </a:blip>
          <a:srcRect l="2999" t="6056" r="4577" b="9781"/>
          <a:stretch/>
        </p:blipFill>
        <p:spPr>
          <a:xfrm>
            <a:off x="254000" y="2148415"/>
            <a:ext cx="7042638" cy="354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Babcock tissue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surgery to hold delicate tissue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Similar to Allis Tissue forceps but the tips are smooth</a:t>
            </a:r>
            <a:endParaRPr/>
          </a:p>
        </p:txBody>
      </p:sp>
      <p:pic>
        <p:nvPicPr>
          <p:cNvPr id="184" name="Google Shape;184;p23" descr="Image result for what are babcock tissue forceps used for"/>
          <p:cNvPicPr preferRelativeResize="0"/>
          <p:nvPr/>
        </p:nvPicPr>
        <p:blipFill rotWithShape="1">
          <a:blip r:embed="rId4">
            <a:alphaModFix/>
          </a:blip>
          <a:srcRect l="12845" t="6092" r="12845" b="27972"/>
          <a:stretch/>
        </p:blipFill>
        <p:spPr>
          <a:xfrm>
            <a:off x="880533" y="4301229"/>
            <a:ext cx="2831124" cy="2505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86" name="Google Shape;186;p23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7" name="Google Shape;187;p2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2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9" name="Google Shape;189;p2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93" name="Google Shape;193;p2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7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Roll gauze</a:t>
            </a:r>
            <a:endParaRPr/>
          </a:p>
        </p:txBody>
      </p:sp>
      <p:sp>
        <p:nvSpPr>
          <p:cNvPr id="846" name="Google Shape;846;p7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bandaging for moderate compression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There is not adhesive size, but provides absorbency and breathability </a:t>
            </a:r>
            <a:endParaRPr/>
          </a:p>
        </p:txBody>
      </p:sp>
      <p:pic>
        <p:nvPicPr>
          <p:cNvPr id="847" name="Google Shape;847;p77" descr="Image result for roll gau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" y="2435094"/>
            <a:ext cx="6248401" cy="429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Vet wrap</a:t>
            </a:r>
            <a:endParaRPr/>
          </a:p>
        </p:txBody>
      </p:sp>
      <p:sp>
        <p:nvSpPr>
          <p:cNvPr id="853" name="Google Shape;853;p7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bandaging, self adherent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to hold gauze in place</a:t>
            </a:r>
            <a:endParaRPr/>
          </a:p>
        </p:txBody>
      </p:sp>
      <p:pic>
        <p:nvPicPr>
          <p:cNvPr id="854" name="Google Shape;854;p78" descr="Image result for vet wr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733" y="2583678"/>
            <a:ext cx="6555822" cy="4207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5" name="Google Shape;855;p7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856" name="Google Shape;856;p7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7" name="Google Shape;857;p7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8" name="Google Shape;858;p7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59" name="Google Shape;859;p7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863" name="Google Shape;863;p7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Restraint tools:</a:t>
            </a:r>
            <a:endParaRPr/>
          </a:p>
        </p:txBody>
      </p:sp>
      <p:sp>
        <p:nvSpPr>
          <p:cNvPr id="871" name="Google Shape;871;p7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following tools are used to restrain various animal species during veterinary procedures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There are the tools that you will need to identify: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Cat bag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Catch pole (dog snare)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Basket muzzle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Nylon muzzle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Chain twitch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Humane twitch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Head gate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Squeeze chute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Hog snare</a:t>
            </a:r>
            <a:endParaRPr/>
          </a:p>
        </p:txBody>
      </p:sp>
      <p:pic>
        <p:nvPicPr>
          <p:cNvPr id="872" name="Google Shape;872;p79" descr="Image result for dog restraint vet"/>
          <p:cNvPicPr preferRelativeResize="0"/>
          <p:nvPr/>
        </p:nvPicPr>
        <p:blipFill rotWithShape="1">
          <a:blip r:embed="rId3">
            <a:alphaModFix/>
          </a:blip>
          <a:srcRect l="7953" r="31704" b="8485"/>
          <a:stretch/>
        </p:blipFill>
        <p:spPr>
          <a:xfrm>
            <a:off x="4038600" y="2440553"/>
            <a:ext cx="5029200" cy="429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Cat bag</a:t>
            </a:r>
            <a:endParaRPr/>
          </a:p>
        </p:txBody>
      </p:sp>
      <p:sp>
        <p:nvSpPr>
          <p:cNvPr id="878" name="Google Shape;878;p8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Device used to help veterinary staff restrain cats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Zippers are present around the limbs and anus to aid in blood draws and other examination procedures</a:t>
            </a:r>
            <a:endParaRPr/>
          </a:p>
        </p:txBody>
      </p:sp>
      <p:pic>
        <p:nvPicPr>
          <p:cNvPr id="879" name="Google Shape;879;p80" descr="Image result for cat bag veterinary"/>
          <p:cNvPicPr preferRelativeResize="0"/>
          <p:nvPr/>
        </p:nvPicPr>
        <p:blipFill rotWithShape="1">
          <a:blip r:embed="rId3">
            <a:alphaModFix/>
          </a:blip>
          <a:srcRect l="7068" t="22718" r="2162" b="26820"/>
          <a:stretch/>
        </p:blipFill>
        <p:spPr>
          <a:xfrm>
            <a:off x="228600" y="2743200"/>
            <a:ext cx="3560886" cy="19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80" descr="Image result for cat bag"/>
          <p:cNvPicPr preferRelativeResize="0"/>
          <p:nvPr/>
        </p:nvPicPr>
        <p:blipFill rotWithShape="1">
          <a:blip r:embed="rId4">
            <a:alphaModFix/>
          </a:blip>
          <a:srcRect t="19846" b="19743"/>
          <a:stretch/>
        </p:blipFill>
        <p:spPr>
          <a:xfrm>
            <a:off x="3276600" y="3250223"/>
            <a:ext cx="5715000" cy="3452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81" descr="Image result for catch pole d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27162">
            <a:off x="801913" y="3491115"/>
            <a:ext cx="571500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Catch pole (dog snare)</a:t>
            </a:r>
            <a:endParaRPr/>
          </a:p>
        </p:txBody>
      </p:sp>
      <p:sp>
        <p:nvSpPr>
          <p:cNvPr id="887" name="Google Shape;887;p8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help veterinary staff catch and transport aggressive or infectious dogs</a:t>
            </a:r>
            <a:endParaRPr/>
          </a:p>
        </p:txBody>
      </p:sp>
      <p:pic>
        <p:nvPicPr>
          <p:cNvPr id="888" name="Google Shape;888;p81" descr="Image result for catch pole veteri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37" y="2057400"/>
            <a:ext cx="689517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1" descr="Image result for catch pole veterinary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0" name="Google Shape;890;p81" descr="Image result for catch pole veterinary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1" name="Google Shape;891;p81" descr="https://www.animalsheltering.org/sites/default/files/control-issues.jpg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92" name="Google Shape;892;p8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893" name="Google Shape;893;p8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4" name="Google Shape;894;p8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5" name="Google Shape;895;p8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6" name="Google Shape;896;p8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900" name="Google Shape;900;p8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Basket muzzle</a:t>
            </a:r>
            <a:endParaRPr/>
          </a:p>
        </p:txBody>
      </p:sp>
      <p:sp>
        <p:nvSpPr>
          <p:cNvPr id="908" name="Google Shape;908;p8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restrain aggressive dogs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Protects the staff and animal</a:t>
            </a:r>
            <a:endParaRPr/>
          </a:p>
        </p:txBody>
      </p:sp>
      <p:pic>
        <p:nvPicPr>
          <p:cNvPr id="909" name="Google Shape;909;p82" descr="Image result for basket m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154116"/>
            <a:ext cx="4545378" cy="454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82" descr="Image result for basket muz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286000"/>
            <a:ext cx="3962400" cy="3158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83" descr="Image result for nylon m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1" y="1873910"/>
            <a:ext cx="5562600" cy="498409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Nylon muzzle</a:t>
            </a:r>
            <a:endParaRPr/>
          </a:p>
        </p:txBody>
      </p:sp>
      <p:sp>
        <p:nvSpPr>
          <p:cNvPr id="917" name="Google Shape;917;p8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restrain aggressive dogs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Protects the staff and animal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84" descr="Image result for chain twit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982" y="2185697"/>
            <a:ext cx="5656528" cy="4692493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8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Chain twitch</a:t>
            </a:r>
            <a:endParaRPr/>
          </a:p>
        </p:txBody>
      </p:sp>
      <p:sp>
        <p:nvSpPr>
          <p:cNvPr id="924" name="Google Shape;924;p8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 device used to restrain horses, placed around the top lip, thought to release endorphins and calm the horse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Made of wood and a metal chain loop that is twisted</a:t>
            </a:r>
            <a:endParaRPr/>
          </a:p>
        </p:txBody>
      </p:sp>
      <p:grpSp>
        <p:nvGrpSpPr>
          <p:cNvPr id="925" name="Google Shape;925;p84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926" name="Google Shape;926;p84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7" name="Google Shape;927;p84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8" name="Google Shape;928;p8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9" name="Google Shape;929;p84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4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4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4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933" name="Google Shape;933;p8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6" name="Google Shape;936;p84" descr="Image result for chain twitch"/>
          <p:cNvPicPr preferRelativeResize="0"/>
          <p:nvPr/>
        </p:nvPicPr>
        <p:blipFill rotWithShape="1">
          <a:blip r:embed="rId4">
            <a:alphaModFix/>
          </a:blip>
          <a:srcRect l="14752" r="16017" b="9588"/>
          <a:stretch/>
        </p:blipFill>
        <p:spPr>
          <a:xfrm>
            <a:off x="5435671" y="2782837"/>
            <a:ext cx="3412791" cy="278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85" descr="Image result for chain twit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616437">
            <a:off x="-402921" y="3917598"/>
            <a:ext cx="6069330" cy="16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8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Humane twitch</a:t>
            </a:r>
            <a:endParaRPr/>
          </a:p>
        </p:txBody>
      </p:sp>
      <p:sp>
        <p:nvSpPr>
          <p:cNvPr id="943" name="Google Shape;943;p8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 device used to restrain horses, placed around the top lip, thought to release endorphins and calm the horse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Made of a metal clasp that has a rope at the end to maintain pressure</a:t>
            </a:r>
            <a:endParaRPr/>
          </a:p>
        </p:txBody>
      </p:sp>
      <p:grpSp>
        <p:nvGrpSpPr>
          <p:cNvPr id="944" name="Google Shape;944;p85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945" name="Google Shape;945;p8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46" name="Google Shape;946;p8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7" name="Google Shape;947;p8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8" name="Google Shape;948;p8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952" name="Google Shape;952;p8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5" name="Google Shape;955;p85" descr="Image result for chain twit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6773" y="2590800"/>
            <a:ext cx="3544357" cy="416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Head gate</a:t>
            </a:r>
            <a:endParaRPr/>
          </a:p>
        </p:txBody>
      </p:sp>
      <p:sp>
        <p:nvSpPr>
          <p:cNvPr id="961" name="Google Shape;961;p8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restrain cattle for various procedures</a:t>
            </a:r>
            <a:endParaRPr/>
          </a:p>
        </p:txBody>
      </p:sp>
      <p:pic>
        <p:nvPicPr>
          <p:cNvPr id="962" name="Google Shape;962;p86" descr="Image result for head g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8" y="2033587"/>
            <a:ext cx="57912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86" descr="Image result for head g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033587"/>
            <a:ext cx="3333750" cy="44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 descr="Image result for what are crile forceps used f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57200" y="1371600"/>
            <a:ext cx="64008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Crile</a:t>
            </a:r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occlude bleeding before ligation (stops bleeding before closing off a blood vessel)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Serrations run the </a:t>
            </a:r>
            <a:r>
              <a:rPr lang="en-US" u="sng"/>
              <a:t>full length of the jaws</a:t>
            </a:r>
            <a:r>
              <a:rPr lang="en-US"/>
              <a:t>, can be curved or straight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Squeeze chute</a:t>
            </a:r>
            <a:endParaRPr/>
          </a:p>
        </p:txBody>
      </p:sp>
      <p:sp>
        <p:nvSpPr>
          <p:cNvPr id="969" name="Google Shape;969;p8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Machine used to restrain cattle</a:t>
            </a:r>
            <a:endParaRPr/>
          </a:p>
        </p:txBody>
      </p:sp>
      <p:pic>
        <p:nvPicPr>
          <p:cNvPr id="970" name="Google Shape;970;p87" descr="Image result for squeeze chu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828800"/>
            <a:ext cx="4495800" cy="475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87" descr="Image result for squeeze chute"/>
          <p:cNvPicPr preferRelativeResize="0"/>
          <p:nvPr/>
        </p:nvPicPr>
        <p:blipFill rotWithShape="1">
          <a:blip r:embed="rId4">
            <a:alphaModFix/>
          </a:blip>
          <a:srcRect l="2216" t="9969" r="7876" b="8984"/>
          <a:stretch/>
        </p:blipFill>
        <p:spPr>
          <a:xfrm>
            <a:off x="4724400" y="2133600"/>
            <a:ext cx="4281854" cy="385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8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Hog snare</a:t>
            </a:r>
            <a:endParaRPr/>
          </a:p>
        </p:txBody>
      </p:sp>
      <p:sp>
        <p:nvSpPr>
          <p:cNvPr id="977" name="Google Shape;977;p8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catch and transport hogs</a:t>
            </a:r>
            <a:endParaRPr/>
          </a:p>
        </p:txBody>
      </p:sp>
      <p:pic>
        <p:nvPicPr>
          <p:cNvPr id="978" name="Google Shape;978;p88" descr="Image result for hog sna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05000"/>
            <a:ext cx="48006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 sz="3000"/>
              <a:t>Reproductive Tract Instruments</a:t>
            </a:r>
            <a:endParaRPr sz="3000"/>
          </a:p>
        </p:txBody>
      </p:sp>
      <p:sp>
        <p:nvSpPr>
          <p:cNvPr id="984" name="Google Shape;984;p8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following tools are used to castrate livestock, aid in parturition, or evaluate the reproductive tract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will need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Castration and docking bands (docking is not a reproductive procedure)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Elastrator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Emasculator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Fetal extractor - calf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Obstetrical chain and handle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Vaginal speculum</a:t>
            </a:r>
            <a:endParaRPr b="1"/>
          </a:p>
        </p:txBody>
      </p:sp>
      <p:pic>
        <p:nvPicPr>
          <p:cNvPr id="985" name="Google Shape;985;p89" descr="Image result for baby calf"/>
          <p:cNvPicPr preferRelativeResize="0"/>
          <p:nvPr/>
        </p:nvPicPr>
        <p:blipFill rotWithShape="1">
          <a:blip r:embed="rId3">
            <a:alphaModFix/>
          </a:blip>
          <a:srcRect l="3489" r="17859"/>
          <a:stretch/>
        </p:blipFill>
        <p:spPr>
          <a:xfrm>
            <a:off x="4439194" y="2895600"/>
            <a:ext cx="4560872" cy="384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US" sz="3240"/>
              <a:t>Bands (castration and docking)</a:t>
            </a:r>
            <a:endParaRPr sz="3240"/>
          </a:p>
        </p:txBody>
      </p:sp>
      <p:sp>
        <p:nvSpPr>
          <p:cNvPr id="991" name="Google Shape;991;p9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Rubber rings used to castrate and dock livestock animals</a:t>
            </a:r>
            <a:endParaRPr/>
          </a:p>
        </p:txBody>
      </p:sp>
      <p:pic>
        <p:nvPicPr>
          <p:cNvPr id="992" name="Google Shape;992;p90" descr="Image result for castration b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981200"/>
            <a:ext cx="3337902" cy="333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90" descr="Image result for castration ba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9448" y="2971800"/>
            <a:ext cx="5636517" cy="3762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4" name="Google Shape;994;p90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995" name="Google Shape;995;p90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6" name="Google Shape;996;p90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7" name="Google Shape;997;p9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8" name="Google Shape;998;p9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0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002" name="Google Shape;1002;p90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0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0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91" descr="Image result for elastr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828800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Elastrator</a:t>
            </a:r>
            <a:endParaRPr/>
          </a:p>
        </p:txBody>
      </p:sp>
      <p:sp>
        <p:nvSpPr>
          <p:cNvPr id="1011" name="Google Shape;1011;p9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5715001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castrate and dock livestock animals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 band is placed on the device, which stretches the band and helps place the band around the testes or tail</a:t>
            </a:r>
            <a:endParaRPr/>
          </a:p>
        </p:txBody>
      </p:sp>
      <p:grpSp>
        <p:nvGrpSpPr>
          <p:cNvPr id="1012" name="Google Shape;1012;p9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013" name="Google Shape;1013;p9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4" name="Google Shape;1014;p9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5" name="Google Shape;1015;p9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6" name="Google Shape;1016;p9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020" name="Google Shape;1020;p9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3" name="Google Shape;1023;p91" descr="Image result for elastrator"/>
          <p:cNvPicPr preferRelativeResize="0"/>
          <p:nvPr/>
        </p:nvPicPr>
        <p:blipFill rotWithShape="1">
          <a:blip r:embed="rId4">
            <a:alphaModFix/>
          </a:blip>
          <a:srcRect t="33892" b="23332"/>
          <a:stretch/>
        </p:blipFill>
        <p:spPr>
          <a:xfrm rot="-5400000">
            <a:off x="4657998" y="2168769"/>
            <a:ext cx="6248400" cy="26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92" descr="Image result for emascula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53" y="1834662"/>
            <a:ext cx="6396773" cy="433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9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Emasculators</a:t>
            </a:r>
            <a:endParaRPr/>
          </a:p>
        </p:txBody>
      </p:sp>
      <p:sp>
        <p:nvSpPr>
          <p:cNvPr id="1030" name="Google Shape;1030;p9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castrate livestock animals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Crushes and cuts the spermatic cord 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Fetal extractor - calf</a:t>
            </a:r>
            <a:endParaRPr/>
          </a:p>
        </p:txBody>
      </p:sp>
      <p:sp>
        <p:nvSpPr>
          <p:cNvPr id="1036" name="Google Shape;1036;p9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parturition to facilitate extraction of the calf</a:t>
            </a:r>
            <a:endParaRPr/>
          </a:p>
        </p:txBody>
      </p:sp>
      <p:pic>
        <p:nvPicPr>
          <p:cNvPr id="1037" name="Google Shape;1037;p93" descr="Image result for fetal extractor cal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200400"/>
            <a:ext cx="4572000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93" descr="Image result for fetal extractor calf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9" name="Google Shape;1039;p93" descr="Image result for fetal extractor calf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40" name="Google Shape;1040;p93" descr="Image result for fetal extractor cal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815" y="2057399"/>
            <a:ext cx="3714750" cy="371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9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Obstetrical chain and handle</a:t>
            </a:r>
            <a:endParaRPr/>
          </a:p>
        </p:txBody>
      </p:sp>
      <p:sp>
        <p:nvSpPr>
          <p:cNvPr id="1046" name="Google Shape;1046;p9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during parturition in cattle to help deliver the calf</a:t>
            </a:r>
            <a:endParaRPr/>
          </a:p>
        </p:txBody>
      </p:sp>
      <p:pic>
        <p:nvPicPr>
          <p:cNvPr id="1047" name="Google Shape;1047;p94" descr="Image result for obstetrical chain and handle"/>
          <p:cNvPicPr preferRelativeResize="0"/>
          <p:nvPr/>
        </p:nvPicPr>
        <p:blipFill rotWithShape="1">
          <a:blip r:embed="rId3">
            <a:alphaModFix/>
          </a:blip>
          <a:srcRect l="5180" r="6666"/>
          <a:stretch/>
        </p:blipFill>
        <p:spPr>
          <a:xfrm>
            <a:off x="4082560" y="3352800"/>
            <a:ext cx="5037993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94" descr="Image result for obstetrical chain and han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849315"/>
            <a:ext cx="45720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9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Vaginal speculum</a:t>
            </a:r>
            <a:endParaRPr/>
          </a:p>
        </p:txBody>
      </p:sp>
      <p:sp>
        <p:nvSpPr>
          <p:cNvPr id="1054" name="Google Shape;1054;p9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open and examine the vagina and cervix</a:t>
            </a:r>
            <a:endParaRPr/>
          </a:p>
        </p:txBody>
      </p:sp>
      <p:pic>
        <p:nvPicPr>
          <p:cNvPr id="1055" name="Google Shape;1055;p95" descr="Image result for veterinary vaginal speculum"/>
          <p:cNvPicPr preferRelativeResize="0"/>
          <p:nvPr/>
        </p:nvPicPr>
        <p:blipFill rotWithShape="1">
          <a:blip r:embed="rId3">
            <a:alphaModFix/>
          </a:blip>
          <a:srcRect l="6410" b="6163"/>
          <a:stretch/>
        </p:blipFill>
        <p:spPr>
          <a:xfrm>
            <a:off x="703384" y="1918480"/>
            <a:ext cx="4706815" cy="464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None/>
            </a:pPr>
            <a:r>
              <a:rPr lang="en-US" sz="2600"/>
              <a:t>Small Animal Specific MISC Instruments</a:t>
            </a:r>
            <a:endParaRPr sz="2600"/>
          </a:p>
        </p:txBody>
      </p:sp>
      <p:sp>
        <p:nvSpPr>
          <p:cNvPr id="1061" name="Google Shape;1061;p9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are miscellaneous instruments used in the veterinary practice that are specific to small animal species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should be able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Elizabethan collar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Fecal loop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Fecalyzers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Feeding tube for small animals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Silver nitrate sticks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Small animal oxygen cage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Tomcat urinary catheter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Tourniquet</a:t>
            </a:r>
            <a:endParaRPr/>
          </a:p>
        </p:txBody>
      </p:sp>
      <p:pic>
        <p:nvPicPr>
          <p:cNvPr id="1062" name="Google Shape;1062;p96" descr="Image result for small animal v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925" y="3352800"/>
            <a:ext cx="7170327" cy="348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 descr="Image result for what are kelly forceps used f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65666" y="1600200"/>
            <a:ext cx="6326230" cy="6326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Kelly</a:t>
            </a:r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occlude bleeding before ligation (stops bleeding before closing off a blood vessel)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VERY similar to Crile forceps, but </a:t>
            </a:r>
            <a:r>
              <a:rPr lang="en-US" u="sng"/>
              <a:t>serrations only run about halfway up the distal length of the jaw</a:t>
            </a:r>
            <a:r>
              <a:rPr lang="en-US"/>
              <a:t>, can be curved or straight</a:t>
            </a:r>
            <a:endParaRPr/>
          </a:p>
        </p:txBody>
      </p:sp>
      <p:grpSp>
        <p:nvGrpSpPr>
          <p:cNvPr id="210" name="Google Shape;210;p25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211" name="Google Shape;211;p2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212;p2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2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4" name="Google Shape;214;p2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218" name="Google Shape;218;p2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Elizabethan collar</a:t>
            </a:r>
            <a:endParaRPr/>
          </a:p>
        </p:txBody>
      </p:sp>
      <p:sp>
        <p:nvSpPr>
          <p:cNvPr id="1068" name="Google Shape;1068;p9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with small animals to promote healing by preventing licking and biting of sutures or other sensitive areas</a:t>
            </a:r>
            <a:endParaRPr/>
          </a:p>
        </p:txBody>
      </p:sp>
      <p:pic>
        <p:nvPicPr>
          <p:cNvPr id="1069" name="Google Shape;1069;p97" descr="Image result for e coll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60" y="2590800"/>
            <a:ext cx="3607777" cy="36077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0" name="Google Shape;1070;p97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071" name="Google Shape;1071;p9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2" name="Google Shape;1072;p9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3" name="Google Shape;1073;p9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4" name="Google Shape;1074;p9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078" name="Google Shape;1078;p9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7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7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1" name="Google Shape;1081;p97" descr="Image result for e coll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937" y="2362200"/>
            <a:ext cx="5194967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Fecal loop</a:t>
            </a:r>
            <a:endParaRPr/>
          </a:p>
        </p:txBody>
      </p:sp>
      <p:sp>
        <p:nvSpPr>
          <p:cNvPr id="1087" name="Google Shape;1087;p9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collect feces from dogs and cats</a:t>
            </a:r>
            <a:endParaRPr/>
          </a:p>
        </p:txBody>
      </p:sp>
      <p:pic>
        <p:nvPicPr>
          <p:cNvPr id="1088" name="Google Shape;1088;p98" descr="Image result for fecal loop"/>
          <p:cNvPicPr preferRelativeResize="0"/>
          <p:nvPr/>
        </p:nvPicPr>
        <p:blipFill rotWithShape="1">
          <a:blip r:embed="rId3">
            <a:alphaModFix/>
          </a:blip>
          <a:srcRect t="43491" b="43935"/>
          <a:stretch/>
        </p:blipFill>
        <p:spPr>
          <a:xfrm rot="1274123">
            <a:off x="152472" y="3642676"/>
            <a:ext cx="6810311" cy="85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9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Fecalyzers</a:t>
            </a:r>
            <a:endParaRPr/>
          </a:p>
        </p:txBody>
      </p:sp>
      <p:sp>
        <p:nvSpPr>
          <p:cNvPr id="1094" name="Google Shape;1094;p9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identify parasites in small animal feces</a:t>
            </a:r>
            <a:endParaRPr/>
          </a:p>
        </p:txBody>
      </p:sp>
      <p:pic>
        <p:nvPicPr>
          <p:cNvPr id="1095" name="Google Shape;1095;p99" descr="Image result for fecalyz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00311"/>
            <a:ext cx="2857500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99" descr="Image result for fecalyz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2438400"/>
            <a:ext cx="2857500" cy="28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99" descr="Image result for fecalyz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0123" y="2362200"/>
            <a:ext cx="28575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US" sz="3240"/>
              <a:t>Feeding tube for small animals</a:t>
            </a:r>
            <a:endParaRPr sz="3240"/>
          </a:p>
        </p:txBody>
      </p:sp>
      <p:sp>
        <p:nvSpPr>
          <p:cNvPr id="1103" name="Google Shape;1103;p10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force feed small animals</a:t>
            </a:r>
            <a:endParaRPr/>
          </a:p>
        </p:txBody>
      </p:sp>
      <p:pic>
        <p:nvPicPr>
          <p:cNvPr id="1104" name="Google Shape;1104;p100" descr="Image result for feeding tube for small anim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52600"/>
            <a:ext cx="454494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100" descr="Image result for feeding tube for small animals"/>
          <p:cNvPicPr preferRelativeResize="0"/>
          <p:nvPr/>
        </p:nvPicPr>
        <p:blipFill rotWithShape="1">
          <a:blip r:embed="rId4">
            <a:alphaModFix/>
          </a:blip>
          <a:srcRect l="6495" t="27574" r="36654" b="18057"/>
          <a:stretch/>
        </p:blipFill>
        <p:spPr>
          <a:xfrm>
            <a:off x="4773544" y="3657600"/>
            <a:ext cx="4265005" cy="305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0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Silver nitrate sticks</a:t>
            </a:r>
            <a:endParaRPr/>
          </a:p>
        </p:txBody>
      </p:sp>
      <p:sp>
        <p:nvSpPr>
          <p:cNvPr id="1111" name="Google Shape;1111;p10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help chemically cauterize blood vessels</a:t>
            </a:r>
            <a:endParaRPr/>
          </a:p>
        </p:txBody>
      </p:sp>
      <p:pic>
        <p:nvPicPr>
          <p:cNvPr id="1112" name="Google Shape;1112;p101" descr="Image result for silver nitrate stic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35" y="1890834"/>
            <a:ext cx="4662365" cy="466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101" descr="Image result for silver nitrate stic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743200"/>
            <a:ext cx="3810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0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Small animal oxygen cage</a:t>
            </a:r>
            <a:endParaRPr/>
          </a:p>
        </p:txBody>
      </p:sp>
      <p:sp>
        <p:nvSpPr>
          <p:cNvPr id="1119" name="Google Shape;1119;p10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help provide a higher percentage oxygen to a patient</a:t>
            </a:r>
            <a:endParaRPr/>
          </a:p>
        </p:txBody>
      </p:sp>
      <p:pic>
        <p:nvPicPr>
          <p:cNvPr id="1120" name="Google Shape;1120;p102" descr="Image result for small animal oxygen c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57400"/>
            <a:ext cx="6092191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0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Catheter – Tomcat urinary</a:t>
            </a:r>
            <a:endParaRPr/>
          </a:p>
        </p:txBody>
      </p:sp>
      <p:sp>
        <p:nvSpPr>
          <p:cNvPr id="1126" name="Google Shape;1126;p10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unblock and/or collect urine from male cats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Passed through the penis into the urinary bladder</a:t>
            </a:r>
            <a:endParaRPr/>
          </a:p>
        </p:txBody>
      </p:sp>
      <p:pic>
        <p:nvPicPr>
          <p:cNvPr id="1127" name="Google Shape;1127;p103" descr="Image result for tomcat urinary catheter"/>
          <p:cNvPicPr preferRelativeResize="0"/>
          <p:nvPr/>
        </p:nvPicPr>
        <p:blipFill rotWithShape="1">
          <a:blip r:embed="rId3">
            <a:alphaModFix/>
          </a:blip>
          <a:srcRect l="9731" t="38192" r="13076" b="33923"/>
          <a:stretch/>
        </p:blipFill>
        <p:spPr>
          <a:xfrm>
            <a:off x="381000" y="2971800"/>
            <a:ext cx="8202424" cy="2963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104" descr="Image result for veterinary tourniqu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7539" y="1584805"/>
            <a:ext cx="7762697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10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Tourniquet</a:t>
            </a:r>
            <a:endParaRPr/>
          </a:p>
        </p:txBody>
      </p:sp>
      <p:sp>
        <p:nvSpPr>
          <p:cNvPr id="1134" name="Google Shape;1134;p10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temporarily constrict arterial blood flow of a limb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during blood draws</a:t>
            </a:r>
            <a:endParaRPr/>
          </a:p>
        </p:txBody>
      </p:sp>
      <p:grpSp>
        <p:nvGrpSpPr>
          <p:cNvPr id="1135" name="Google Shape;1135;p104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36" name="Google Shape;1136;p104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37" name="Google Shape;1137;p104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8" name="Google Shape;1138;p10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9" name="Google Shape;1139;p104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04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04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04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143" name="Google Shape;1143;p10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0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0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05" descr="Image result for large animal vet no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005" y="2362200"/>
            <a:ext cx="538739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0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 sz="2700"/>
              <a:t>Large Animal Specific MISC Instruments</a:t>
            </a:r>
            <a:endParaRPr sz="2700"/>
          </a:p>
        </p:txBody>
      </p:sp>
      <p:sp>
        <p:nvSpPr>
          <p:cNvPr id="1152" name="Google Shape;1152;p10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532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are miscellaneous instruments used in the veterinary practice that are specific to large animal species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should be able to identify the following tools: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Automatic multi-dose syringe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Dehorner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Barnes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</a:pPr>
            <a:r>
              <a:rPr lang="en-US"/>
              <a:t>Electric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Ear notcher</a:t>
            </a:r>
            <a:endParaRPr b="1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Hoof knife</a:t>
            </a:r>
            <a:endParaRPr b="1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Hoof rasp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Rectal prolapse ring (swine)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Rumen magnet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Tattooing instruments (small and large)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Trocar and cannula</a:t>
            </a:r>
            <a:endParaRPr/>
          </a:p>
          <a:p>
            <a:pPr marL="742950" lvl="1" indent="-2044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106" descr="Image result for automatic multi dose syrin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4644" y="1600200"/>
            <a:ext cx="702654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0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Automatic multi-dose syringe</a:t>
            </a:r>
            <a:endParaRPr/>
          </a:p>
        </p:txBody>
      </p:sp>
      <p:sp>
        <p:nvSpPr>
          <p:cNvPr id="1159" name="Google Shape;1159;p10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for administering vaccinations to livestock animals</a:t>
            </a:r>
            <a:endParaRPr/>
          </a:p>
        </p:txBody>
      </p:sp>
      <p:grpSp>
        <p:nvGrpSpPr>
          <p:cNvPr id="1160" name="Google Shape;1160;p10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61" name="Google Shape;1161;p10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62" name="Google Shape;1162;p106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3" name="Google Shape;1163;p106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4" name="Google Shape;1164;p106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06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06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06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168" name="Google Shape;1168;p106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06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06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6" descr="Image result for what are halstead mosquito hemostatic forceps used f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76401" y="2743200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US" sz="3240"/>
              <a:t>Halstead mosquito hemostatic</a:t>
            </a:r>
            <a:endParaRPr sz="3240"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occlude bleeding before ligation (stops bleeding before closing off a blood vessel)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SMALLER than the Crile or Kelly, </a:t>
            </a:r>
            <a:r>
              <a:rPr lang="en-US" u="sng"/>
              <a:t>serrations run the full length of the jaws</a:t>
            </a:r>
            <a:r>
              <a:rPr lang="en-US"/>
              <a:t>, can be curved or straight </a:t>
            </a:r>
            <a:endParaRPr u="sng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Dehorner - Barnes</a:t>
            </a:r>
            <a:endParaRPr/>
          </a:p>
        </p:txBody>
      </p:sp>
      <p:sp>
        <p:nvSpPr>
          <p:cNvPr id="1176" name="Google Shape;1176;p107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to dehorn livestock</a:t>
            </a:r>
            <a:endParaRPr/>
          </a:p>
        </p:txBody>
      </p:sp>
      <p:pic>
        <p:nvPicPr>
          <p:cNvPr id="1177" name="Google Shape;1177;p107" descr="Image result for barnes dehorn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47" y="1905000"/>
            <a:ext cx="6477000" cy="442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p108" descr="Image result for electric dehor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47"/>
            <a:ext cx="8173915" cy="8173915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0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Dehorner - Electric</a:t>
            </a:r>
            <a:endParaRPr/>
          </a:p>
        </p:txBody>
      </p:sp>
      <p:sp>
        <p:nvSpPr>
          <p:cNvPr id="1184" name="Google Shape;1184;p108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to dehorn livestock</a:t>
            </a:r>
            <a:endParaRPr/>
          </a:p>
        </p:txBody>
      </p:sp>
      <p:grpSp>
        <p:nvGrpSpPr>
          <p:cNvPr id="1185" name="Google Shape;1185;p10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86" name="Google Shape;1186;p10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7" name="Google Shape;1187;p10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8" name="Google Shape;1188;p10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9" name="Google Shape;1189;p10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0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0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0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193" name="Google Shape;1193;p10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0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0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109" descr="Image result for ear not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09800"/>
            <a:ext cx="4648200" cy="31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10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Ear notcher</a:t>
            </a:r>
            <a:endParaRPr/>
          </a:p>
        </p:txBody>
      </p:sp>
      <p:sp>
        <p:nvSpPr>
          <p:cNvPr id="1202" name="Google Shape;1202;p109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This device is used on swine to identify different pigs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litter number and pig number are both identified this way</a:t>
            </a:r>
            <a:endParaRPr/>
          </a:p>
        </p:txBody>
      </p:sp>
      <p:pic>
        <p:nvPicPr>
          <p:cNvPr id="1203" name="Google Shape;1203;p109" descr="Image result for pig ear notch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3286" y="4419600"/>
            <a:ext cx="426275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1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Hoof knife</a:t>
            </a:r>
            <a:endParaRPr/>
          </a:p>
        </p:txBody>
      </p:sp>
      <p:sp>
        <p:nvSpPr>
          <p:cNvPr id="1209" name="Google Shape;1209;p110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trim the hooves of livestock animals</a:t>
            </a:r>
            <a:endParaRPr/>
          </a:p>
        </p:txBody>
      </p:sp>
      <p:pic>
        <p:nvPicPr>
          <p:cNvPr id="1210" name="Google Shape;1210;p110" descr="Image result for hoof kni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828800"/>
            <a:ext cx="5093047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11" descr="Image result for hoof ras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822805"/>
            <a:ext cx="67056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Hoof rasp</a:t>
            </a:r>
            <a:endParaRPr/>
          </a:p>
        </p:txBody>
      </p:sp>
      <p:sp>
        <p:nvSpPr>
          <p:cNvPr id="1217" name="Google Shape;1217;p111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trim the hooves of livestock animals (mainly horses)</a:t>
            </a:r>
            <a:endParaRPr/>
          </a:p>
        </p:txBody>
      </p:sp>
      <p:grpSp>
        <p:nvGrpSpPr>
          <p:cNvPr id="1218" name="Google Shape;1218;p11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219" name="Google Shape;1219;p11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0" name="Google Shape;1220;p11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1" name="Google Shape;1221;p11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2" name="Google Shape;1222;p11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B9A">
                <a:alpha val="69803"/>
              </a:srgbClr>
            </a:solidFill>
            <a:ln>
              <a:noFill/>
            </a:ln>
          </p:spPr>
        </p:sp>
        <p:sp>
          <p:nvSpPr>
            <p:cNvPr id="1226" name="Google Shape;1226;p11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BC8AF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Google Shape;1233;p112" descr="Image result for rectal prolapse ring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438400"/>
            <a:ext cx="4287471" cy="297741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Rectal prolapse ring - swine</a:t>
            </a:r>
            <a:endParaRPr/>
          </a:p>
        </p:txBody>
      </p:sp>
      <p:sp>
        <p:nvSpPr>
          <p:cNvPr id="1235" name="Google Shape;1235;p112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to correct and prevent further rectal prolapse in swine</a:t>
            </a:r>
            <a:endParaRPr/>
          </a:p>
        </p:txBody>
      </p:sp>
      <p:pic>
        <p:nvPicPr>
          <p:cNvPr id="1236" name="Google Shape;1236;p112" descr="Image result for rectal prolapse ring swine"/>
          <p:cNvPicPr preferRelativeResize="0"/>
          <p:nvPr/>
        </p:nvPicPr>
        <p:blipFill rotWithShape="1">
          <a:blip r:embed="rId4">
            <a:alphaModFix/>
          </a:blip>
          <a:srcRect l="28507" t="14140" r="24405"/>
          <a:stretch/>
        </p:blipFill>
        <p:spPr>
          <a:xfrm>
            <a:off x="5257800" y="2133600"/>
            <a:ext cx="3253155" cy="444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1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Rumen magnet</a:t>
            </a:r>
            <a:endParaRPr/>
          </a:p>
        </p:txBody>
      </p:sp>
      <p:sp>
        <p:nvSpPr>
          <p:cNvPr id="1242" name="Google Shape;1242;p113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Given orally to cattle to prevent hardware disease (aka bovine traumatic reticuloperitonitis)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 magnet settles in the reticulum and attracts any metal that is ingested during grazing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Prevents metal from penetrating or irritating the lining of the reticulum</a:t>
            </a:r>
            <a:endParaRPr/>
          </a:p>
        </p:txBody>
      </p:sp>
      <p:pic>
        <p:nvPicPr>
          <p:cNvPr id="1243" name="Google Shape;1243;p113" descr="Image result for rumen mag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3810000"/>
            <a:ext cx="6761743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1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None/>
            </a:pPr>
            <a:r>
              <a:rPr lang="en-US" sz="2600"/>
              <a:t>Tattooing instruments – small and large</a:t>
            </a:r>
            <a:endParaRPr sz="2600"/>
          </a:p>
        </p:txBody>
      </p:sp>
      <p:sp>
        <p:nvSpPr>
          <p:cNvPr id="1249" name="Google Shape;1249;p114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Often used in livestock species to help identify different individuals</a:t>
            </a:r>
            <a:endParaRPr/>
          </a:p>
        </p:txBody>
      </p:sp>
      <p:pic>
        <p:nvPicPr>
          <p:cNvPr id="1250" name="Google Shape;1250;p114" descr="Image result for tattooing instruments small and l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8" y="1981200"/>
            <a:ext cx="6019799" cy="436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1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Trocar and cannula</a:t>
            </a:r>
            <a:endParaRPr/>
          </a:p>
        </p:txBody>
      </p:sp>
      <p:sp>
        <p:nvSpPr>
          <p:cNvPr id="1256" name="Google Shape;1256;p115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Used in cattle to reduce bloat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Bloat occurs when there is a blockage in the digestive tract and gas produced during the rumination process is not released from the rumen</a:t>
            </a:r>
            <a:endParaRPr/>
          </a:p>
        </p:txBody>
      </p:sp>
      <p:pic>
        <p:nvPicPr>
          <p:cNvPr id="1257" name="Google Shape;1257;p115" descr="Image result for cattle bloat cannu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622" y="2743200"/>
            <a:ext cx="5656378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15" descr="Image result for trocar and cann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4267200"/>
            <a:ext cx="3505200" cy="232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Veterinary Practice MISC Tools</a:t>
            </a:r>
            <a:endParaRPr/>
          </a:p>
        </p:txBody>
      </p:sp>
      <p:sp>
        <p:nvSpPr>
          <p:cNvPr id="1264" name="Google Shape;1264;p116"/>
          <p:cNvSpPr txBox="1">
            <a:spLocks noGrp="1"/>
          </p:cNvSpPr>
          <p:nvPr>
            <p:ph type="body" idx="1"/>
          </p:nvPr>
        </p:nvSpPr>
        <p:spPr>
          <a:xfrm>
            <a:off x="609599" y="1375646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These are tools that you will find in the veterinary practice that are not associated with any other category that we have discussed so far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You should be able to identify the following tools: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Ambubag</a:t>
            </a:r>
            <a:endParaRPr b="1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Gravity feeder/J tube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 b="1"/>
              <a:t>Radiology personal protective equipment</a:t>
            </a:r>
            <a:endParaRPr/>
          </a:p>
        </p:txBody>
      </p:sp>
      <p:pic>
        <p:nvPicPr>
          <p:cNvPr id="1265" name="Google Shape;1265;p116" descr="Image result for vet pract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4000500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FA theme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2338</Words>
  <Application>Microsoft Office PowerPoint</Application>
  <PresentationFormat>On-screen Show (4:3)</PresentationFormat>
  <Paragraphs>362</Paragraphs>
  <Slides>102</Slides>
  <Notes>102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Noto Sans Symbols</vt:lpstr>
      <vt:lpstr>Trebuchet MS</vt:lpstr>
      <vt:lpstr>FFA themes</vt:lpstr>
      <vt:lpstr>PowerPoint Presentation</vt:lpstr>
      <vt:lpstr>Surgical Instruments:</vt:lpstr>
      <vt:lpstr>Forceps</vt:lpstr>
      <vt:lpstr>Alligator</vt:lpstr>
      <vt:lpstr>Allis tissue</vt:lpstr>
      <vt:lpstr>Babcock tissue</vt:lpstr>
      <vt:lpstr>Crile</vt:lpstr>
      <vt:lpstr>Kelly</vt:lpstr>
      <vt:lpstr>Halstead mosquito hemostatic</vt:lpstr>
      <vt:lpstr>Brown-Adson thumb</vt:lpstr>
      <vt:lpstr>Rat-tooth thumb</vt:lpstr>
      <vt:lpstr>Scissors</vt:lpstr>
      <vt:lpstr>Suture wire cutting</vt:lpstr>
      <vt:lpstr>Bandage</vt:lpstr>
      <vt:lpstr>Littauer suture removal</vt:lpstr>
      <vt:lpstr>Mayo dissecting</vt:lpstr>
      <vt:lpstr>Metzenbaum dissecting</vt:lpstr>
      <vt:lpstr>Scalpel/Needle Instruments</vt:lpstr>
      <vt:lpstr>Scalpel blade</vt:lpstr>
      <vt:lpstr>Scalpel handle</vt:lpstr>
      <vt:lpstr>Suture needle - cutting</vt:lpstr>
      <vt:lpstr>Suture needle - taper</vt:lpstr>
      <vt:lpstr>Needle holder (Mayo-Hegar)</vt:lpstr>
      <vt:lpstr>Needle holder (Olsen-Hegar)</vt:lpstr>
      <vt:lpstr>Surgical Miscellaneous</vt:lpstr>
      <vt:lpstr>Blackhaus towel clamps</vt:lpstr>
      <vt:lpstr>Snook ovariohysterectomy hook</vt:lpstr>
      <vt:lpstr>Staple remover</vt:lpstr>
      <vt:lpstr>Anesthetic Machines</vt:lpstr>
      <vt:lpstr>Endotracheal tubes</vt:lpstr>
      <vt:lpstr>Surgical drapes</vt:lpstr>
      <vt:lpstr>Sterilization Instruments</vt:lpstr>
      <vt:lpstr>Autoclave</vt:lpstr>
      <vt:lpstr>Autoclave tape indicator</vt:lpstr>
      <vt:lpstr>Chemical indicator strips</vt:lpstr>
      <vt:lpstr>Cold sterile tray</vt:lpstr>
      <vt:lpstr>Examination/Diagnostic Tools</vt:lpstr>
      <vt:lpstr>Centrifuge</vt:lpstr>
      <vt:lpstr>Endoscope</vt:lpstr>
      <vt:lpstr>Laryngoscopes</vt:lpstr>
      <vt:lpstr>Ophthalmoscope</vt:lpstr>
      <vt:lpstr>Otoscope</vt:lpstr>
      <vt:lpstr>Stethoscope</vt:lpstr>
      <vt:lpstr>Tonometer</vt:lpstr>
      <vt:lpstr>IV Instruments</vt:lpstr>
      <vt:lpstr>Catheter - butterfly</vt:lpstr>
      <vt:lpstr>Catheter - IV</vt:lpstr>
      <vt:lpstr>IV administration set</vt:lpstr>
      <vt:lpstr>Dental Instruments</vt:lpstr>
      <vt:lpstr>Balling gun</vt:lpstr>
      <vt:lpstr>Dental floats</vt:lpstr>
      <vt:lpstr>Horse floatation video</vt:lpstr>
      <vt:lpstr>Dental scaler</vt:lpstr>
      <vt:lpstr>Drench gun (small ruminant)</vt:lpstr>
      <vt:lpstr>Pig tooth nippers</vt:lpstr>
      <vt:lpstr>Oral speculum – large animal</vt:lpstr>
      <vt:lpstr>Oral speculum – small animal</vt:lpstr>
      <vt:lpstr>Bandaging Tools</vt:lpstr>
      <vt:lpstr>Elastikon</vt:lpstr>
      <vt:lpstr>Roll gauze</vt:lpstr>
      <vt:lpstr>Vet wrap</vt:lpstr>
      <vt:lpstr>Restraint tools:</vt:lpstr>
      <vt:lpstr>Cat bag</vt:lpstr>
      <vt:lpstr>Catch pole (dog snare)</vt:lpstr>
      <vt:lpstr>Basket muzzle</vt:lpstr>
      <vt:lpstr>Nylon muzzle</vt:lpstr>
      <vt:lpstr>Chain twitch</vt:lpstr>
      <vt:lpstr>Humane twitch</vt:lpstr>
      <vt:lpstr>Head gate</vt:lpstr>
      <vt:lpstr>Squeeze chute</vt:lpstr>
      <vt:lpstr>Hog snare</vt:lpstr>
      <vt:lpstr>Reproductive Tract Instruments</vt:lpstr>
      <vt:lpstr>Bands (castration and docking)</vt:lpstr>
      <vt:lpstr>Elastrator</vt:lpstr>
      <vt:lpstr>Emasculators</vt:lpstr>
      <vt:lpstr>Fetal extractor - calf</vt:lpstr>
      <vt:lpstr>Obstetrical chain and handle</vt:lpstr>
      <vt:lpstr>Vaginal speculum</vt:lpstr>
      <vt:lpstr>Small Animal Specific MISC Instruments</vt:lpstr>
      <vt:lpstr>Elizabethan collar</vt:lpstr>
      <vt:lpstr>Fecal loop</vt:lpstr>
      <vt:lpstr>Fecalyzers</vt:lpstr>
      <vt:lpstr>Feeding tube for small animals</vt:lpstr>
      <vt:lpstr>Silver nitrate sticks</vt:lpstr>
      <vt:lpstr>Small animal oxygen cage</vt:lpstr>
      <vt:lpstr>Catheter – Tomcat urinary</vt:lpstr>
      <vt:lpstr>Tourniquet</vt:lpstr>
      <vt:lpstr>Large Animal Specific MISC Instruments</vt:lpstr>
      <vt:lpstr>Automatic multi-dose syringe</vt:lpstr>
      <vt:lpstr>Dehorner - Barnes</vt:lpstr>
      <vt:lpstr>Dehorner - Electric</vt:lpstr>
      <vt:lpstr>Ear notcher</vt:lpstr>
      <vt:lpstr>Hoof knife</vt:lpstr>
      <vt:lpstr>Hoof rasp</vt:lpstr>
      <vt:lpstr>Rectal prolapse ring - swine</vt:lpstr>
      <vt:lpstr>Rumen magnet</vt:lpstr>
      <vt:lpstr>Tattooing instruments – small and large</vt:lpstr>
      <vt:lpstr>Trocar and cannula</vt:lpstr>
      <vt:lpstr>Veterinary Practice MISC Tools</vt:lpstr>
      <vt:lpstr>Ambubag</vt:lpstr>
      <vt:lpstr>Gravity feeder / J tube</vt:lpstr>
      <vt:lpstr>Radiology personal protective equipment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1</cp:revision>
  <dcterms:modified xsi:type="dcterms:W3CDTF">2019-01-16T22:28:55Z</dcterms:modified>
</cp:coreProperties>
</file>